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7" r:id="rId3"/>
    <p:sldId id="282" r:id="rId4"/>
    <p:sldId id="289" r:id="rId5"/>
    <p:sldId id="288" r:id="rId6"/>
    <p:sldId id="256" r:id="rId7"/>
    <p:sldId id="294" r:id="rId8"/>
    <p:sldId id="290" r:id="rId9"/>
    <p:sldId id="292" r:id="rId10"/>
    <p:sldId id="293" r:id="rId11"/>
    <p:sldId id="283" r:id="rId12"/>
    <p:sldId id="257" r:id="rId13"/>
    <p:sldId id="286" r:id="rId14"/>
    <p:sldId id="285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C7D0F405-BE5B-42C3-B9E5-02D808D2AF3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17A746D-63D5-4ECC-A393-7D1355E493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19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6141251-6A0C-43F0-B601-336E4EEA113A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F5D5588-579A-4DA9-91AE-A7AA62BCC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44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1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59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96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56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37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05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8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17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66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04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29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885C30-5CAC-46B3-9831-7A59826C02B9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3C3F44-5ABC-4D8D-AFC1-9C72D5981895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70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43174" y="5074919"/>
            <a:ext cx="9648825" cy="1106805"/>
          </a:xfrm>
        </p:spPr>
        <p:txBody>
          <a:bodyPr/>
          <a:lstStyle/>
          <a:p>
            <a:pPr algn="ctr"/>
            <a:r>
              <a:rPr lang="de-DE" sz="4000" dirty="0" smtClean="0">
                <a:latin typeface="Century Gothic" panose="020B0502020202020204" pitchFamily="34" charset="0"/>
              </a:rPr>
              <a:t>„Eingewöhnung in der Krippe“</a:t>
            </a:r>
            <a:endParaRPr lang="de-DE" sz="4000" dirty="0">
              <a:latin typeface="Century Gothic" panose="020B0502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4906720" y="6181724"/>
            <a:ext cx="7627620" cy="500634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&gt; Einblicke in Ablauf, Dauer, …</a:t>
            </a:r>
            <a:endParaRPr lang="de-DE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" y="5155662"/>
            <a:ext cx="2603826" cy="1483192"/>
          </a:xfrm>
          <a:prstGeom prst="rect">
            <a:avLst/>
          </a:prstGeom>
        </p:spPr>
      </p:pic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/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5" y="62000"/>
            <a:ext cx="1057230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5223" y="104504"/>
            <a:ext cx="7759337" cy="415094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Einer guten Eingewöhnung bedarf es einer engen und vertrauensvollen Zusammenarbeit vieler Parteien, denn:</a:t>
            </a:r>
            <a:br>
              <a:rPr lang="de-DE" sz="40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de-DE" sz="40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/>
            </a:r>
            <a:br>
              <a:rPr lang="de-DE" sz="40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de-DE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Ohne Bindung</a:t>
            </a:r>
            <a:br>
              <a:rPr lang="de-DE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de-DE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keine Bildung!</a:t>
            </a:r>
            <a:endParaRPr lang="de-DE" sz="40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78972" y="4853723"/>
            <a:ext cx="11408228" cy="1311946"/>
          </a:xfrm>
        </p:spPr>
        <p:txBody>
          <a:bodyPr>
            <a:noAutofit/>
          </a:bodyPr>
          <a:lstStyle/>
          <a:p>
            <a:pPr algn="ctr"/>
            <a:r>
              <a:rPr lang="de-DE" sz="2800" b="1" cap="none" dirty="0" smtClean="0"/>
              <a:t>Wir freuen uns auf eine gute und enge Erziehungspartnerschaft, guten Austausch mit Ihnen und eine vertrauensvolle </a:t>
            </a:r>
            <a:r>
              <a:rPr lang="de-DE" sz="2800" b="1" cap="none" dirty="0"/>
              <a:t>B</a:t>
            </a:r>
            <a:r>
              <a:rPr lang="de-DE" sz="2800" b="1" cap="none" dirty="0" smtClean="0"/>
              <a:t>asis </a:t>
            </a:r>
          </a:p>
          <a:p>
            <a:pPr algn="ctr"/>
            <a:r>
              <a:rPr lang="de-DE" sz="2800" b="1" cap="none" dirty="0" smtClean="0"/>
              <a:t>für die gemeinsame Zeit!</a:t>
            </a:r>
            <a:endParaRPr lang="de-DE" sz="2800" b="1" cap="non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135" y="143963"/>
            <a:ext cx="223132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690674" y="1872343"/>
            <a:ext cx="6845212" cy="2238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 cmpd="thinThick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000" u="sng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de-DE" sz="40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Was braucht mein Kind für die Kita:</a:t>
            </a:r>
            <a:endParaRPr lang="de-DE" sz="32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135" y="143963"/>
            <a:ext cx="223132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135" y="143963"/>
            <a:ext cx="2231329" cy="127417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9063" y="296093"/>
            <a:ext cx="3762376" cy="836024"/>
          </a:xfrm>
          <a:solidFill>
            <a:schemeClr val="accent2">
              <a:lumMod val="60000"/>
              <a:lumOff val="40000"/>
            </a:schemeClr>
          </a:solidFill>
          <a:ln w="44450" cmpd="thinThick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Was braucht mein Kind für die Kita:</a:t>
            </a:r>
            <a:endParaRPr lang="de-DE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half" idx="2"/>
          </p:nvPr>
        </p:nvSpPr>
        <p:spPr>
          <a:xfrm>
            <a:off x="269828" y="1733006"/>
            <a:ext cx="3500846" cy="41714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 smtClean="0">
                <a:latin typeface="Century Gothic" panose="020B0502020202020204" pitchFamily="34" charset="0"/>
              </a:rPr>
              <a:t>Unsere Checkliste </a:t>
            </a:r>
            <a:endParaRPr lang="de-DE" dirty="0" smtClean="0"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467496" y="487680"/>
            <a:ext cx="5320937" cy="582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Bequeme Kleidung, welche auch schmutzig werden darf</a:t>
            </a:r>
            <a:endParaRPr lang="de-DE" sz="1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Wechselkleidung je nach Jahreszeit</a:t>
            </a:r>
            <a:endParaRPr lang="de-DE" sz="1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kleiner Rucksack mit Brotzeit, die jeden Tag neu gepackt wird (Getränke sind in der Kita vorhanden)</a:t>
            </a:r>
            <a:endParaRPr lang="de-DE" sz="1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Hausschuhe oder  </a:t>
            </a:r>
            <a:r>
              <a:rPr lang="de-DE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Lederschläppchen“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Kopfbedeckung </a:t>
            </a:r>
            <a:r>
              <a:rPr lang="de-DE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nach Jahreszeit</a:t>
            </a:r>
            <a:endParaRPr lang="de-DE" sz="1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 Wickelkinder – Windeln, Feuchttücher, Wundschutzcreme</a:t>
            </a:r>
            <a:endParaRPr lang="de-DE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Portfolioordner </a:t>
            </a:r>
            <a:r>
              <a:rPr lang="de-DE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(Büroorder in A4 Größe), sowie passende glasklare, hochwertige und robuste Klarsichtfolien für hohe Anforderungen</a:t>
            </a:r>
            <a:endParaRPr lang="de-DE" sz="1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Dinge sollten unbedingt mit Namen versehen werden)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95549" y="4942558"/>
            <a:ext cx="10058400" cy="1143000"/>
          </a:xfrm>
        </p:spPr>
        <p:txBody>
          <a:bodyPr>
            <a:normAutofit/>
          </a:bodyPr>
          <a:lstStyle/>
          <a:p>
            <a:r>
              <a:rPr lang="de-DE" sz="2000" b="1" dirty="0" smtClean="0">
                <a:latin typeface="Century Gothic" panose="020B0502020202020204" pitchFamily="34" charset="0"/>
              </a:rPr>
              <a:t>alle </a:t>
            </a:r>
            <a:r>
              <a:rPr lang="de-DE" sz="2000" b="1" dirty="0">
                <a:latin typeface="Century Gothic" panose="020B0502020202020204" pitchFamily="34" charset="0"/>
              </a:rPr>
              <a:t>Infos zu unserer </a:t>
            </a:r>
            <a:r>
              <a:rPr lang="de-DE" sz="2000" b="1" dirty="0" smtClean="0">
                <a:latin typeface="Century Gothic" panose="020B0502020202020204" pitchFamily="34" charset="0"/>
              </a:rPr>
              <a:t>Einrichtung und zum Start in der Krippe </a:t>
            </a:r>
            <a:r>
              <a:rPr lang="de-DE" sz="2000" b="1" dirty="0">
                <a:latin typeface="Century Gothic" panose="020B0502020202020204" pitchFamily="34" charset="0"/>
              </a:rPr>
              <a:t>sind auf unserer Homepage stets nachzulesen.</a:t>
            </a:r>
          </a:p>
          <a:p>
            <a:r>
              <a:rPr lang="de-DE" sz="2000" dirty="0">
                <a:latin typeface="Century Gothic" panose="020B0502020202020204" pitchFamily="34" charset="0"/>
              </a:rPr>
              <a:t>	https://kita-st-gabriel-niederraunau.de/</a:t>
            </a:r>
          </a:p>
          <a:p>
            <a:endParaRPr lang="de-DE" dirty="0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49" y="644575"/>
            <a:ext cx="10267404" cy="42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78" y="5310052"/>
            <a:ext cx="10923542" cy="1456508"/>
          </a:xfrm>
        </p:spPr>
        <p:txBody>
          <a:bodyPr/>
          <a:lstStyle/>
          <a:p>
            <a:pPr algn="ctr"/>
            <a:r>
              <a:rPr lang="de-DE" sz="4400" dirty="0" smtClean="0"/>
              <a:t>Wir wünschen Ihnen und Ihren Kindern einen guten Start in der Kita und haben für Sie stets ein offenes Ohr!</a:t>
            </a:r>
            <a:endParaRPr lang="de-DE" sz="440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4" b="29844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2012" y="6342452"/>
            <a:ext cx="10113264" cy="594360"/>
          </a:xfrm>
        </p:spPr>
        <p:txBody>
          <a:bodyPr>
            <a:normAutofit/>
          </a:bodyPr>
          <a:lstStyle/>
          <a:p>
            <a:pPr algn="r"/>
            <a:r>
              <a:rPr lang="de-DE" sz="2400" dirty="0" smtClean="0">
                <a:latin typeface="Century Gothic" panose="020B0502020202020204" pitchFamily="34" charset="0"/>
              </a:rPr>
              <a:t>Ihre Bienen und Käfer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27017" y="8709"/>
            <a:ext cx="9292049" cy="4915076"/>
            <a:chOff x="627017" y="8709"/>
            <a:chExt cx="9292049" cy="4915076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990" y="8709"/>
              <a:ext cx="4915076" cy="4915076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627017" y="8709"/>
              <a:ext cx="5425440" cy="4915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 rot="20824115">
              <a:off x="1053739" y="887988"/>
              <a:ext cx="5338354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8800" dirty="0" smtClean="0">
                  <a:solidFill>
                    <a:schemeClr val="accent6"/>
                  </a:solidFill>
                  <a:latin typeface="Brush Script MT" panose="03060802040406070304" pitchFamily="66" charset="0"/>
                </a:rPr>
                <a:t>Noch Fragen?</a:t>
              </a:r>
              <a:endParaRPr lang="de-DE" sz="8800" dirty="0">
                <a:solidFill>
                  <a:schemeClr val="accent6"/>
                </a:solidFill>
                <a:latin typeface="Brush Script MT" panose="03060802040406070304" pitchFamily="66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135" y="143963"/>
            <a:ext cx="223132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4766" y="522514"/>
            <a:ext cx="109815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BEVOR ES LOS GEHT:</a:t>
            </a:r>
          </a:p>
          <a:p>
            <a:endParaRPr lang="de-DE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de-DE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b="1" dirty="0" smtClean="0">
                <a:latin typeface="Century Gothic" panose="020B0502020202020204" pitchFamily="34" charset="0"/>
              </a:rPr>
              <a:t>Zunächst erfolgt die Zusage für den Betreuungsplatz</a:t>
            </a:r>
          </a:p>
          <a:p>
            <a:pPr lvl="2">
              <a:buClr>
                <a:srgbClr val="0070C0"/>
              </a:buClr>
            </a:pPr>
            <a:endParaRPr lang="de-DE" b="1" dirty="0" smtClean="0">
              <a:latin typeface="Century Gothic" panose="020B0502020202020204" pitchFamily="34" charset="0"/>
            </a:endParaRPr>
          </a:p>
          <a:p>
            <a:pPr marL="1371600" lvl="2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b="1" dirty="0" smtClean="0">
                <a:latin typeface="Century Gothic" panose="020B0502020202020204" pitchFamily="34" charset="0"/>
              </a:rPr>
              <a:t>der Info-Abend</a:t>
            </a:r>
          </a:p>
          <a:p>
            <a:pPr lvl="2">
              <a:buClr>
                <a:srgbClr val="0070C0"/>
              </a:buClr>
            </a:pPr>
            <a:endParaRPr lang="de-DE" b="1" dirty="0" smtClean="0">
              <a:latin typeface="Century Gothic" panose="020B0502020202020204" pitchFamily="34" charset="0"/>
            </a:endParaRPr>
          </a:p>
          <a:p>
            <a:pPr marL="1371600" lvl="2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b="1" dirty="0" smtClean="0">
                <a:latin typeface="Century Gothic" panose="020B0502020202020204" pitchFamily="34" charset="0"/>
              </a:rPr>
              <a:t>unser „Willkommensgespräch“</a:t>
            </a:r>
          </a:p>
          <a:p>
            <a:pPr lvl="2">
              <a:buClr>
                <a:srgbClr val="0070C0"/>
              </a:buClr>
            </a:pPr>
            <a:endParaRPr lang="de-DE" b="1" dirty="0" smtClean="0">
              <a:latin typeface="Century Gothic" panose="020B0502020202020204" pitchFamily="34" charset="0"/>
            </a:endParaRPr>
          </a:p>
          <a:p>
            <a:pPr lvl="2">
              <a:buClr>
                <a:srgbClr val="0070C0"/>
              </a:buClr>
            </a:pP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dirty="0" smtClean="0">
                <a:latin typeface="Century Gothic" panose="020B0502020202020204" pitchFamily="34" charset="0"/>
              </a:rPr>
              <a:t>&gt; ein Gespräch, bei dem über die Vorlieben, Stärken, Ess- und </a:t>
            </a:r>
            <a:r>
              <a:rPr lang="de-DE" dirty="0">
                <a:latin typeface="Century Gothic" panose="020B0502020202020204" pitchFamily="34" charset="0"/>
              </a:rPr>
              <a:t>Schlafgewohnheiten </a:t>
            </a:r>
            <a:r>
              <a:rPr lang="de-DE" dirty="0" smtClean="0">
                <a:latin typeface="Century Gothic" panose="020B0502020202020204" pitchFamily="34" charset="0"/>
              </a:rPr>
              <a:t>	des </a:t>
            </a:r>
            <a:r>
              <a:rPr lang="de-DE" dirty="0">
                <a:latin typeface="Century Gothic" panose="020B0502020202020204" pitchFamily="34" charset="0"/>
              </a:rPr>
              <a:t>Kindes </a:t>
            </a:r>
            <a:r>
              <a:rPr lang="de-DE" dirty="0" smtClean="0">
                <a:latin typeface="Century Gothic" panose="020B0502020202020204" pitchFamily="34" charset="0"/>
              </a:rPr>
              <a:t>	gesprochen wird. </a:t>
            </a:r>
          </a:p>
          <a:p>
            <a:pPr lvl="2">
              <a:buClr>
                <a:srgbClr val="0070C0"/>
              </a:buClr>
            </a:pP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dirty="0" smtClean="0">
                <a:latin typeface="Century Gothic" panose="020B0502020202020204" pitchFamily="34" charset="0"/>
              </a:rPr>
              <a:t>Sowie über mögliche Sorgen, Ängste oder andere 	Gefühle im 	Hinblick auf die 	außerfamiliäre Betreuung.</a:t>
            </a:r>
          </a:p>
          <a:p>
            <a:pPr lvl="2">
              <a:buClr>
                <a:srgbClr val="0070C0"/>
              </a:buClr>
            </a:pP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dirty="0" smtClean="0">
                <a:latin typeface="Century Gothic" panose="020B0502020202020204" pitchFamily="34" charset="0"/>
              </a:rPr>
              <a:t>(Dazu findet sich in der Käfer-/Bienentasche ein „Willkommensbogen“ zum ausfüllen)</a:t>
            </a:r>
          </a:p>
          <a:p>
            <a:pPr lvl="2">
              <a:buClr>
                <a:srgbClr val="0070C0"/>
              </a:buClr>
            </a:pPr>
            <a:endParaRPr lang="de-DE" dirty="0">
              <a:latin typeface="Century Gothic" panose="020B0502020202020204" pitchFamily="34" charset="0"/>
            </a:endParaRP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b="1" dirty="0" smtClean="0">
                <a:latin typeface="Century Gothic" panose="020B0502020202020204" pitchFamily="34" charset="0"/>
              </a:rPr>
              <a:t>Der Start der Eingewöhnung in der jeweiligen Gruppe</a:t>
            </a:r>
            <a:endParaRPr lang="de-DE" b="1" dirty="0">
              <a:latin typeface="Century Gothic" panose="020B0502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944">
            <a:off x="4101738" y="2238041"/>
            <a:ext cx="722811" cy="6882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389" y="1633699"/>
            <a:ext cx="816935" cy="7864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135" y="143963"/>
            <a:ext cx="223132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134811" y="1828800"/>
            <a:ext cx="5747931" cy="24993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 cmpd="thinThick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000" u="sng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de-DE" sz="40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Die Dauer der</a:t>
            </a:r>
          </a:p>
          <a:p>
            <a:pPr algn="ctr"/>
            <a:r>
              <a:rPr lang="de-DE" sz="40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Eingewöhnung:</a:t>
            </a:r>
            <a:endParaRPr lang="de-DE" sz="32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135" y="143963"/>
            <a:ext cx="223132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63" y="296093"/>
            <a:ext cx="3762376" cy="1245324"/>
          </a:xfrm>
          <a:solidFill>
            <a:schemeClr val="accent2">
              <a:lumMod val="60000"/>
              <a:lumOff val="40000"/>
            </a:schemeClr>
          </a:solidFill>
          <a:ln w="44450" cmpd="thinThick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Der Dauer der </a:t>
            </a: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Eingewöhnung:</a:t>
            </a:r>
            <a:b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de-DE" sz="15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66355" y="5110841"/>
            <a:ext cx="3056709" cy="2331721"/>
          </a:xfrm>
        </p:spPr>
        <p:txBody>
          <a:bodyPr>
            <a:normAutofit/>
          </a:bodyPr>
          <a:lstStyle/>
          <a:p>
            <a:pPr algn="r"/>
            <a:r>
              <a:rPr lang="de-DE" sz="1800" b="1" dirty="0" smtClean="0">
                <a:latin typeface="Century Gothic" panose="020B0502020202020204" pitchFamily="34" charset="0"/>
              </a:rPr>
              <a:t>-&gt; Jedes Kind hat sein eigenes Tempo und bekommt </a:t>
            </a:r>
            <a:r>
              <a:rPr lang="de-DE" sz="1800" b="1" smtClean="0">
                <a:latin typeface="Century Gothic" panose="020B0502020202020204" pitchFamily="34" charset="0"/>
              </a:rPr>
              <a:t>die Zeit, </a:t>
            </a:r>
            <a:r>
              <a:rPr lang="de-DE" sz="1800" b="1" dirty="0" smtClean="0">
                <a:latin typeface="Century Gothic" panose="020B0502020202020204" pitchFamily="34" charset="0"/>
              </a:rPr>
              <a:t>die es braucht. Wodurch sich jede Eingewöhnung individuell gestaltet!</a:t>
            </a:r>
            <a:endParaRPr lang="de-DE" dirty="0" smtClean="0"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36" y="122269"/>
            <a:ext cx="2231490" cy="127110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732598" y="1904487"/>
            <a:ext cx="6492240" cy="45833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latin typeface="Century Gothic" panose="020B0502020202020204" pitchFamily="34" charset="0"/>
              </a:rPr>
              <a:t> </a:t>
            </a:r>
            <a:r>
              <a:rPr lang="de-DE" sz="1800" dirty="0" smtClean="0">
                <a:latin typeface="Century Gothic" panose="020B0502020202020204" pitchFamily="34" charset="0"/>
              </a:rPr>
              <a:t>Unser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ZIEL </a:t>
            </a:r>
            <a:r>
              <a:rPr lang="de-DE" sz="1800" dirty="0" smtClean="0">
                <a:latin typeface="Century Gothic" panose="020B0502020202020204" pitchFamily="34" charset="0"/>
              </a:rPr>
              <a:t>ist </a:t>
            </a:r>
            <a:r>
              <a:rPr lang="de-DE" sz="1800" dirty="0">
                <a:latin typeface="Century Gothic" panose="020B0502020202020204" pitchFamily="34" charset="0"/>
              </a:rPr>
              <a:t>es, Ihr Kind mit den unterschiedlichsten Situationen und Personen im Haus vertraut zu machen.</a:t>
            </a:r>
          </a:p>
          <a:p>
            <a:pPr marL="0" indent="0">
              <a:buNone/>
            </a:pPr>
            <a:r>
              <a:rPr lang="de-DE" sz="1800" dirty="0" smtClean="0">
                <a:latin typeface="Century Gothic" panose="020B0502020202020204" pitchFamily="34" charset="0"/>
              </a:rPr>
              <a:t>	-&gt; Insgesamt </a:t>
            </a:r>
            <a:r>
              <a:rPr lang="de-DE" sz="1800" dirty="0">
                <a:latin typeface="Century Gothic" panose="020B0502020202020204" pitchFamily="34" charset="0"/>
              </a:rPr>
              <a:t>lassen </a:t>
            </a:r>
            <a:r>
              <a:rPr lang="de-DE" sz="1800" dirty="0" smtClean="0">
                <a:latin typeface="Century Gothic" panose="020B0502020202020204" pitchFamily="34" charset="0"/>
              </a:rPr>
              <a:t>wir uns </a:t>
            </a:r>
            <a:r>
              <a:rPr lang="de-DE" sz="1800" dirty="0">
                <a:latin typeface="Century Gothic" panose="020B0502020202020204" pitchFamily="34" charset="0"/>
              </a:rPr>
              <a:t>für die sanfte </a:t>
            </a:r>
            <a:r>
              <a:rPr lang="de-DE" sz="1800" dirty="0" smtClean="0">
                <a:latin typeface="Century Gothic" panose="020B0502020202020204" pitchFamily="34" charset="0"/>
              </a:rPr>
              <a:t>		Eingewöhnung </a:t>
            </a:r>
            <a:r>
              <a:rPr lang="de-DE" sz="1800" dirty="0">
                <a:latin typeface="Century Gothic" panose="020B0502020202020204" pitchFamily="34" charset="0"/>
              </a:rPr>
              <a:t>Ihnen und Ihrem Kind 	</a:t>
            </a:r>
            <a:r>
              <a:rPr lang="de-DE" sz="1800" dirty="0" smtClean="0">
                <a:latin typeface="Century Gothic" panose="020B0502020202020204" pitchFamily="34" charset="0"/>
              </a:rPr>
              <a:t>	</a:t>
            </a:r>
            <a:r>
              <a:rPr lang="de-DE" sz="1800" b="1" dirty="0" smtClean="0">
                <a:latin typeface="Century Gothic" panose="020B0502020202020204" pitchFamily="34" charset="0"/>
              </a:rPr>
              <a:t>ca</a:t>
            </a:r>
            <a:r>
              <a:rPr lang="de-DE" sz="1800" b="1" dirty="0">
                <a:latin typeface="Century Gothic" panose="020B0502020202020204" pitchFamily="34" charset="0"/>
              </a:rPr>
              <a:t>. 4 </a:t>
            </a:r>
            <a:r>
              <a:rPr lang="de-DE" sz="1800" b="1" dirty="0" smtClean="0">
                <a:latin typeface="Century Gothic" panose="020B0502020202020204" pitchFamily="34" charset="0"/>
              </a:rPr>
              <a:t>Wochen </a:t>
            </a:r>
            <a:r>
              <a:rPr lang="de-DE" sz="1800" b="1" dirty="0">
                <a:latin typeface="Century Gothic" panose="020B0502020202020204" pitchFamily="34" charset="0"/>
              </a:rPr>
              <a:t>Zeit</a:t>
            </a:r>
            <a:r>
              <a:rPr lang="de-DE" sz="1800" dirty="0" smtClean="0">
                <a:latin typeface="Century Gothic" panose="020B0502020202020204" pitchFamily="34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 smtClean="0">
                <a:latin typeface="Century Gothic" panose="020B0502020202020204" pitchFamily="34" charset="0"/>
              </a:rPr>
              <a:t>Auf jedes Kind wird die Zeitspanne </a:t>
            </a:r>
            <a:r>
              <a:rPr lang="de-DE" sz="1800" b="1" dirty="0" smtClean="0">
                <a:latin typeface="Century Gothic" panose="020B0502020202020204" pitchFamily="34" charset="0"/>
              </a:rPr>
              <a:t>flexibel und individuell </a:t>
            </a:r>
            <a:r>
              <a:rPr lang="de-DE" sz="1800" dirty="0" smtClean="0">
                <a:latin typeface="Century Gothic" panose="020B0502020202020204" pitchFamily="34" charset="0"/>
              </a:rPr>
              <a:t>angepasst! Somit entstehen unterschiedliche Zeiträume für die Eingewöhnung.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 smtClean="0">
                <a:latin typeface="Century Gothic" panose="020B0502020202020204" pitchFamily="34" charset="0"/>
              </a:rPr>
              <a:t>Die Kinder erhalten so die Sicherheit durch die Eltern, sich auf Neues einzulassen und behutsam den Tagesablauf, die Räumlichkeiten, die anderen Kinder und das Personal kennenzulernen – nehmen Sie sich daher bitte ausreichend Zeit, für eine erfolgreiche Eingewöhnung.</a:t>
            </a:r>
            <a:endParaRPr lang="de-DE" sz="1800" dirty="0"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DE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134811" y="1828800"/>
            <a:ext cx="5747931" cy="24993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 cmpd="thinThick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000" u="sng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de-DE" sz="40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Der Ablauf der</a:t>
            </a:r>
          </a:p>
          <a:p>
            <a:pPr algn="ctr"/>
            <a:r>
              <a:rPr lang="de-DE" sz="40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Eingewöhnung:</a:t>
            </a:r>
            <a:endParaRPr lang="de-DE" sz="32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135" y="143963"/>
            <a:ext cx="223132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63" y="296093"/>
            <a:ext cx="3762376" cy="1245324"/>
          </a:xfrm>
          <a:solidFill>
            <a:schemeClr val="accent2">
              <a:lumMod val="60000"/>
              <a:lumOff val="40000"/>
            </a:schemeClr>
          </a:solidFill>
          <a:ln w="44450" cmpd="thinThick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Der Ablauf der </a:t>
            </a: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Eingewöhnung:</a:t>
            </a:r>
            <a:b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de-DE" sz="15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69828" y="1881052"/>
            <a:ext cx="3500846" cy="41714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Century Gothic" panose="020B0502020202020204" pitchFamily="34" charset="0"/>
              </a:rPr>
              <a:t>„Der erste Tag</a:t>
            </a:r>
            <a:r>
              <a:rPr lang="de-DE" sz="1800" b="1" dirty="0" smtClean="0">
                <a:latin typeface="Century Gothic" panose="020B0502020202020204" pitchFamily="34" charset="0"/>
              </a:rPr>
              <a:t>“</a:t>
            </a:r>
            <a:endParaRPr lang="de-DE" dirty="0" smtClean="0"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36" y="122269"/>
            <a:ext cx="2231490" cy="127110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45874" y="1881052"/>
            <a:ext cx="6746965" cy="41082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1800" dirty="0" smtClean="0">
                <a:latin typeface="Century Gothic" panose="020B0502020202020204" pitchFamily="34" charset="0"/>
              </a:rPr>
              <a:t> </a:t>
            </a:r>
            <a:r>
              <a:rPr lang="de-DE" sz="1800" dirty="0" smtClean="0">
                <a:latin typeface="Century Gothic" panose="020B0502020202020204" pitchFamily="34" charset="0"/>
              </a:rPr>
              <a:t>Das </a:t>
            </a:r>
            <a:r>
              <a:rPr lang="de-DE" sz="1800" dirty="0" smtClean="0">
                <a:latin typeface="Century Gothic" panose="020B0502020202020204" pitchFamily="34" charset="0"/>
              </a:rPr>
              <a:t>zuständige Personal Ihrer Krippengruppe nimmt Sie und ihr Kind in Empfang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latin typeface="Century Gothic" panose="020B0502020202020204" pitchFamily="34" charset="0"/>
              </a:rPr>
              <a:t>	</a:t>
            </a:r>
            <a:r>
              <a:rPr lang="de-DE" sz="1800" dirty="0">
                <a:latin typeface="Century Gothic" panose="020B0502020202020204" pitchFamily="34" charset="0"/>
              </a:rPr>
              <a:t>D</a:t>
            </a:r>
            <a:r>
              <a:rPr lang="de-DE" sz="1800" dirty="0" smtClean="0">
                <a:latin typeface="Century Gothic" panose="020B0502020202020204" pitchFamily="34" charset="0"/>
              </a:rPr>
              <a:t>er </a:t>
            </a:r>
            <a:r>
              <a:rPr lang="de-DE" sz="1800" dirty="0" smtClean="0">
                <a:latin typeface="Century Gothic" panose="020B0502020202020204" pitchFamily="34" charset="0"/>
              </a:rPr>
              <a:t>persönliche Garderobenplatz wird bezogen, 	die Wickelutensilien eingeräumt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latin typeface="Century Gothic" panose="020B0502020202020204" pitchFamily="34" charset="0"/>
              </a:rPr>
              <a:t> </a:t>
            </a:r>
            <a:r>
              <a:rPr lang="de-DE" sz="1800" dirty="0" smtClean="0">
                <a:latin typeface="Century Gothic" panose="020B0502020202020204" pitchFamily="34" charset="0"/>
              </a:rPr>
              <a:t>	</a:t>
            </a:r>
            <a:r>
              <a:rPr lang="de-DE" sz="1800" dirty="0" smtClean="0">
                <a:latin typeface="Century Gothic" panose="020B0502020202020204" pitchFamily="34" charset="0"/>
              </a:rPr>
              <a:t>Den </a:t>
            </a:r>
            <a:r>
              <a:rPr lang="de-DE" sz="1800" dirty="0" smtClean="0">
                <a:latin typeface="Century Gothic" panose="020B0502020202020204" pitchFamily="34" charset="0"/>
              </a:rPr>
              <a:t>Eltern  wird ein vorbereiteter Platz gezeigt, 		von wo aus Sie nun das Tun der Kinder 	beobachten können und von dort Ihrem Kind 	einen sicheren Hafen bieten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latin typeface="Century Gothic" panose="020B0502020202020204" pitchFamily="34" charset="0"/>
              </a:rPr>
              <a:t> </a:t>
            </a:r>
            <a:r>
              <a:rPr lang="de-DE" sz="1800" dirty="0">
                <a:latin typeface="Century Gothic" panose="020B0502020202020204" pitchFamily="34" charset="0"/>
              </a:rPr>
              <a:t>N</a:t>
            </a:r>
            <a:r>
              <a:rPr lang="de-DE" sz="1800" dirty="0" smtClean="0">
                <a:latin typeface="Century Gothic" panose="020B0502020202020204" pitchFamily="34" charset="0"/>
              </a:rPr>
              <a:t>un </a:t>
            </a:r>
            <a:r>
              <a:rPr lang="de-DE" sz="1800" dirty="0" smtClean="0">
                <a:latin typeface="Century Gothic" panose="020B0502020202020204" pitchFamily="34" charset="0"/>
              </a:rPr>
              <a:t>können die Pädagogen mit dem Beziehungsaufbau starten und die Kinder im Schutz der familiären Vertrauensperson alles kennenlernen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latin typeface="Century Gothic" panose="020B0502020202020204" pitchFamily="34" charset="0"/>
              </a:rPr>
              <a:t>B</a:t>
            </a:r>
            <a:r>
              <a:rPr lang="de-DE" sz="1800" dirty="0" smtClean="0">
                <a:latin typeface="Century Gothic" panose="020B0502020202020204" pitchFamily="34" charset="0"/>
              </a:rPr>
              <a:t>ei </a:t>
            </a:r>
            <a:r>
              <a:rPr lang="de-DE" sz="1800" dirty="0" smtClean="0">
                <a:latin typeface="Century Gothic" panose="020B0502020202020204" pitchFamily="34" charset="0"/>
              </a:rPr>
              <a:t>Fragen halten sie stets Kontakt zu den Pädagogen</a:t>
            </a:r>
            <a:endParaRPr lang="de-DE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63" y="296093"/>
            <a:ext cx="3762376" cy="1245324"/>
          </a:xfrm>
          <a:solidFill>
            <a:schemeClr val="accent2">
              <a:lumMod val="60000"/>
              <a:lumOff val="40000"/>
            </a:schemeClr>
          </a:solidFill>
          <a:ln w="44450" cmpd="thinThick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Der Ablauf der </a:t>
            </a: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Eingewöhnung:</a:t>
            </a:r>
            <a:b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de-DE" sz="15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69828" y="1881052"/>
            <a:ext cx="3500846" cy="41714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Century Gothic" panose="020B0502020202020204" pitchFamily="34" charset="0"/>
              </a:rPr>
              <a:t>Die ersten 1-5 Tage in der Kita:</a:t>
            </a:r>
            <a:endParaRPr lang="de-DE" sz="2400" dirty="0" smtClean="0"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36" y="122269"/>
            <a:ext cx="2231490" cy="127110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18980" y="1110983"/>
            <a:ext cx="6860177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de-DE" sz="700" dirty="0" smtClean="0"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DE" sz="700" dirty="0"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DE" sz="700" dirty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Century Gothic" panose="020B0502020202020204" pitchFamily="34" charset="0"/>
              </a:rPr>
              <a:t>Die familiäre Bindungsperson kommt zusammen mit dem Kind </a:t>
            </a:r>
            <a:r>
              <a:rPr lang="de-DE" sz="2000" dirty="0" smtClean="0">
                <a:latin typeface="Century Gothic" panose="020B0502020202020204" pitchFamily="34" charset="0"/>
              </a:rPr>
              <a:t>zum </a:t>
            </a:r>
            <a:r>
              <a:rPr lang="de-DE" sz="2000" dirty="0">
                <a:latin typeface="Century Gothic" panose="020B0502020202020204" pitchFamily="34" charset="0"/>
              </a:rPr>
              <a:t>zuvor vereinbarten </a:t>
            </a:r>
            <a:r>
              <a:rPr lang="de-DE" sz="2000" dirty="0" smtClean="0">
                <a:latin typeface="Century Gothic" panose="020B0502020202020204" pitchFamily="34" charset="0"/>
              </a:rPr>
              <a:t>Zeitpunkt </a:t>
            </a:r>
            <a:r>
              <a:rPr lang="de-DE" sz="2000" dirty="0">
                <a:latin typeface="Century Gothic" panose="020B0502020202020204" pitchFamily="34" charset="0"/>
              </a:rPr>
              <a:t>in die Kita. </a:t>
            </a:r>
            <a:endParaRPr lang="de-DE" sz="2000" dirty="0" smtClean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entury Gothic" panose="020B0502020202020204" pitchFamily="34" charset="0"/>
              </a:rPr>
              <a:t>Sie </a:t>
            </a:r>
            <a:r>
              <a:rPr lang="de-DE" sz="2000" dirty="0">
                <a:latin typeface="Century Gothic" panose="020B0502020202020204" pitchFamily="34" charset="0"/>
              </a:rPr>
              <a:t>erleben gemeinsam einen </a:t>
            </a:r>
            <a:r>
              <a:rPr lang="de-DE" sz="2000" dirty="0" err="1">
                <a:latin typeface="Century Gothic" panose="020B0502020202020204" pitchFamily="34" charset="0"/>
              </a:rPr>
              <a:t>Kitatag</a:t>
            </a:r>
            <a:r>
              <a:rPr lang="de-DE" sz="2000" dirty="0">
                <a:latin typeface="Century Gothic" panose="020B0502020202020204" pitchFamily="34" charset="0"/>
              </a:rPr>
              <a:t> für </a:t>
            </a:r>
            <a:r>
              <a:rPr lang="de-DE" sz="2000" b="1" dirty="0">
                <a:latin typeface="Century Gothic" panose="020B0502020202020204" pitchFamily="34" charset="0"/>
              </a:rPr>
              <a:t>ca. </a:t>
            </a:r>
            <a:r>
              <a:rPr lang="de-DE" sz="2000" b="1" dirty="0" smtClean="0">
                <a:latin typeface="Century Gothic" panose="020B0502020202020204" pitchFamily="34" charset="0"/>
              </a:rPr>
              <a:t>1-2 </a:t>
            </a:r>
            <a:r>
              <a:rPr lang="de-DE" sz="2000" b="1" dirty="0">
                <a:latin typeface="Century Gothic" panose="020B0502020202020204" pitchFamily="34" charset="0"/>
              </a:rPr>
              <a:t>Stunden </a:t>
            </a:r>
            <a:r>
              <a:rPr lang="de-DE" sz="2000" dirty="0" smtClean="0">
                <a:latin typeface="Century Gothic" panose="020B0502020202020204" pitchFamily="34" charset="0"/>
              </a:rPr>
              <a:t>– Sie lernen die Mitarbeiterinnen, den Raum und die Gruppe kennen.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000" dirty="0" smtClean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Century Gothic" panose="020B0502020202020204" pitchFamily="34" charset="0"/>
              </a:rPr>
              <a:t>D</a:t>
            </a:r>
            <a:r>
              <a:rPr lang="de-DE" sz="2000" dirty="0" smtClean="0">
                <a:latin typeface="Century Gothic" panose="020B0502020202020204" pitchFamily="34" charset="0"/>
              </a:rPr>
              <a:t>ie </a:t>
            </a:r>
            <a:r>
              <a:rPr lang="de-DE" sz="2000" dirty="0" smtClean="0">
                <a:latin typeface="Century Gothic" panose="020B0502020202020204" pitchFamily="34" charset="0"/>
              </a:rPr>
              <a:t>Eltern können hier mit dem Personal nochmal ins </a:t>
            </a:r>
            <a:r>
              <a:rPr lang="de-DE" sz="2000" b="1" dirty="0" smtClean="0">
                <a:latin typeface="Century Gothic" panose="020B0502020202020204" pitchFamily="34" charset="0"/>
              </a:rPr>
              <a:t>Gespräch</a:t>
            </a:r>
            <a:r>
              <a:rPr lang="de-DE" sz="2000" dirty="0" smtClean="0">
                <a:latin typeface="Century Gothic" panose="020B0502020202020204" pitchFamily="34" charset="0"/>
              </a:rPr>
              <a:t> kommen – Informationen und Erfahrungen austauschen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Century Gothic" panose="020B0502020202020204" pitchFamily="34" charset="0"/>
              </a:rPr>
              <a:t>D</a:t>
            </a:r>
            <a:r>
              <a:rPr lang="de-DE" sz="2000" dirty="0" smtClean="0">
                <a:latin typeface="Century Gothic" panose="020B0502020202020204" pitchFamily="34" charset="0"/>
              </a:rPr>
              <a:t>ie </a:t>
            </a:r>
            <a:r>
              <a:rPr lang="de-DE" sz="2000" b="1" dirty="0" smtClean="0">
                <a:latin typeface="Century Gothic" panose="020B0502020202020204" pitchFamily="34" charset="0"/>
              </a:rPr>
              <a:t>Bezugserzieherin übernimmt </a:t>
            </a:r>
            <a:r>
              <a:rPr lang="de-DE" sz="2000" dirty="0" smtClean="0">
                <a:latin typeface="Century Gothic" panose="020B0502020202020204" pitchFamily="34" charset="0"/>
              </a:rPr>
              <a:t>nun schrittweise die </a:t>
            </a:r>
            <a:r>
              <a:rPr lang="de-DE" sz="2000" b="1" dirty="0" smtClean="0">
                <a:latin typeface="Century Gothic" panose="020B0502020202020204" pitchFamily="34" charset="0"/>
              </a:rPr>
              <a:t>Versorgung des Kindes</a:t>
            </a:r>
            <a:r>
              <a:rPr lang="de-DE" sz="2000" dirty="0" smtClean="0">
                <a:latin typeface="Century Gothic" panose="020B0502020202020204" pitchFamily="34" charset="0"/>
              </a:rPr>
              <a:t>– begleiten als Spielpartner, beim Essen, beim Wickeln oder Schlafen.                    Die </a:t>
            </a:r>
            <a:r>
              <a:rPr lang="de-DE" sz="2000" b="1" dirty="0" smtClean="0">
                <a:latin typeface="Century Gothic" panose="020B0502020202020204" pitchFamily="34" charset="0"/>
              </a:rPr>
              <a:t>Mitarbeiter reagieren </a:t>
            </a:r>
            <a:r>
              <a:rPr lang="de-DE" sz="2000" dirty="0" smtClean="0">
                <a:latin typeface="Century Gothic" panose="020B0502020202020204" pitchFamily="34" charset="0"/>
              </a:rPr>
              <a:t>nun immer mehr </a:t>
            </a:r>
            <a:r>
              <a:rPr lang="de-DE" sz="2000" b="1" dirty="0" smtClean="0">
                <a:latin typeface="Century Gothic" panose="020B0502020202020204" pitchFamily="34" charset="0"/>
              </a:rPr>
              <a:t>auf die Signale der Kinder</a:t>
            </a:r>
            <a:r>
              <a:rPr lang="de-DE" sz="2000" dirty="0" smtClean="0">
                <a:latin typeface="Century Gothic" panose="020B0502020202020204" pitchFamily="34" charset="0"/>
              </a:rPr>
              <a:t> – Eltern können bei Unsicherheiten noch unterstützen, nehmen sich ansonsten </a:t>
            </a:r>
            <a:r>
              <a:rPr lang="de-DE" sz="2000" u="sng" dirty="0" smtClean="0">
                <a:latin typeface="Century Gothic" panose="020B0502020202020204" pitchFamily="34" charset="0"/>
              </a:rPr>
              <a:t>bewusst zurück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000" b="1" dirty="0" smtClean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1" dirty="0">
                <a:latin typeface="Century Gothic" panose="020B0502020202020204" pitchFamily="34" charset="0"/>
              </a:rPr>
              <a:t>V</a:t>
            </a:r>
            <a:r>
              <a:rPr lang="de-DE" sz="2000" b="1" dirty="0" smtClean="0">
                <a:latin typeface="Century Gothic" panose="020B0502020202020204" pitchFamily="34" charset="0"/>
              </a:rPr>
              <a:t>ertraute </a:t>
            </a:r>
            <a:r>
              <a:rPr lang="de-DE" sz="2000" b="1" dirty="0" smtClean="0">
                <a:latin typeface="Century Gothic" panose="020B0502020202020204" pitchFamily="34" charset="0"/>
              </a:rPr>
              <a:t>Gegenstände</a:t>
            </a:r>
            <a:r>
              <a:rPr lang="de-DE" sz="2000" dirty="0" smtClean="0">
                <a:latin typeface="Century Gothic" panose="020B0502020202020204" pitchFamily="34" charset="0"/>
              </a:rPr>
              <a:t> können bei der Eingewöhnung, sowie später bei den ersten Trennungen eine gute Stütze sein (z.B. Kuscheltiere, </a:t>
            </a:r>
            <a:r>
              <a:rPr lang="de-DE" sz="2000" dirty="0" err="1" smtClean="0">
                <a:latin typeface="Century Gothic" panose="020B0502020202020204" pitchFamily="34" charset="0"/>
              </a:rPr>
              <a:t>Schnuffeltuch</a:t>
            </a:r>
            <a:r>
              <a:rPr lang="de-DE" sz="2000" dirty="0" smtClean="0">
                <a:latin typeface="Century Gothic" panose="020B0502020202020204" pitchFamily="34" charset="0"/>
              </a:rPr>
              <a:t>,…)</a:t>
            </a:r>
            <a:endParaRPr lang="de-DE" sz="2000" b="1" dirty="0"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DE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63" y="296093"/>
            <a:ext cx="3762376" cy="1245324"/>
          </a:xfrm>
          <a:solidFill>
            <a:schemeClr val="accent2">
              <a:lumMod val="60000"/>
              <a:lumOff val="40000"/>
            </a:schemeClr>
          </a:solidFill>
          <a:ln w="44450" cmpd="thinThick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Der Ablauf der </a:t>
            </a: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Eingewöhnung:</a:t>
            </a:r>
            <a:b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de-DE" sz="15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69828" y="1867605"/>
            <a:ext cx="3500846" cy="469456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Century Gothic" panose="020B0502020202020204" pitchFamily="34" charset="0"/>
              </a:rPr>
              <a:t>„Die erste Trennung“</a:t>
            </a:r>
            <a:endParaRPr lang="de-DE" sz="3200" b="1" dirty="0" smtClean="0">
              <a:latin typeface="Century Gothic" panose="020B0502020202020204" pitchFamily="34" charset="0"/>
            </a:endParaRPr>
          </a:p>
          <a:p>
            <a:r>
              <a:rPr lang="de-DE" sz="2000" b="1" dirty="0" smtClean="0">
                <a:latin typeface="Century Gothic" panose="020B0502020202020204" pitchFamily="34" charset="0"/>
              </a:rPr>
              <a:t> die nächsten 1-2 Wochen:</a:t>
            </a:r>
            <a:endParaRPr lang="de-DE" sz="2000" dirty="0" smtClean="0">
              <a:latin typeface="Century Gothic" panose="020B0502020202020204" pitchFamily="34" charset="0"/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algn="ctr"/>
            <a:r>
              <a:rPr lang="de-DE" sz="2000" dirty="0" smtClean="0"/>
              <a:t>-&gt; Ziel ist es, langsam in den Krippenalltag mit Spielen, Essen und Schlafen hineinzuwachsen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36" y="122269"/>
            <a:ext cx="2231490" cy="127110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452348" y="1393371"/>
            <a:ext cx="7165912" cy="52578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1800" dirty="0" smtClean="0">
                <a:latin typeface="Century Gothic" panose="020B0502020202020204" pitchFamily="34" charset="0"/>
              </a:rPr>
              <a:t> </a:t>
            </a:r>
            <a:r>
              <a:rPr lang="de-DE" sz="24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Das Kind zeigt sich bereit – es wird ernst:</a:t>
            </a:r>
            <a:endParaRPr lang="de-DE" sz="1200" b="1" dirty="0" smtClean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900" dirty="0">
                <a:latin typeface="Century Gothic" panose="020B0502020202020204" pitchFamily="34" charset="0"/>
              </a:rPr>
              <a:t>N</a:t>
            </a:r>
            <a:r>
              <a:rPr lang="de-DE" sz="1900" dirty="0" smtClean="0">
                <a:latin typeface="Century Gothic" panose="020B0502020202020204" pitchFamily="34" charset="0"/>
              </a:rPr>
              <a:t>ach </a:t>
            </a:r>
            <a:r>
              <a:rPr lang="de-DE" sz="1900" dirty="0" smtClean="0">
                <a:latin typeface="Century Gothic" panose="020B0502020202020204" pitchFamily="34" charset="0"/>
              </a:rPr>
              <a:t>Absprache, </a:t>
            </a:r>
            <a:r>
              <a:rPr lang="de-DE" sz="1900" b="1" dirty="0" smtClean="0">
                <a:latin typeface="Century Gothic" panose="020B0502020202020204" pitchFamily="34" charset="0"/>
              </a:rPr>
              <a:t>verabschiedet sich das Elternteil </a:t>
            </a:r>
            <a:r>
              <a:rPr lang="de-DE" sz="1900" dirty="0" smtClean="0">
                <a:latin typeface="Century Gothic" panose="020B0502020202020204" pitchFamily="34" charset="0"/>
              </a:rPr>
              <a:t>vom Kind, verlässt den Raum und bliebt für eine </a:t>
            </a:r>
            <a:r>
              <a:rPr lang="de-DE" sz="1900" b="1" dirty="0" smtClean="0">
                <a:latin typeface="Century Gothic" panose="020B0502020202020204" pitchFamily="34" charset="0"/>
              </a:rPr>
              <a:t>kurze Trennung von ca. 10-30 Minuten</a:t>
            </a:r>
            <a:r>
              <a:rPr lang="de-DE" sz="1900" dirty="0" smtClean="0">
                <a:latin typeface="Century Gothic" panose="020B0502020202020204" pitchFamily="34" charset="0"/>
              </a:rPr>
              <a:t> in der Kita.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900" b="1" dirty="0">
                <a:latin typeface="Century Gothic" panose="020B0502020202020204" pitchFamily="34" charset="0"/>
              </a:rPr>
              <a:t>D</a:t>
            </a:r>
            <a:r>
              <a:rPr lang="de-DE" sz="1900" b="1" dirty="0" smtClean="0">
                <a:latin typeface="Century Gothic" panose="020B0502020202020204" pitchFamily="34" charset="0"/>
              </a:rPr>
              <a:t>ie </a:t>
            </a:r>
            <a:r>
              <a:rPr lang="de-DE" sz="1900" b="1" dirty="0" smtClean="0">
                <a:latin typeface="Century Gothic" panose="020B0502020202020204" pitchFamily="34" charset="0"/>
              </a:rPr>
              <a:t>Reaktion des Kinder ist der Maßstab für die Fortsetzung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900" dirty="0">
                <a:latin typeface="Century Gothic" panose="020B0502020202020204" pitchFamily="34" charset="0"/>
              </a:rPr>
              <a:t>D</a:t>
            </a:r>
            <a:r>
              <a:rPr lang="de-DE" sz="1900" dirty="0" smtClean="0">
                <a:latin typeface="Century Gothic" panose="020B0502020202020204" pitchFamily="34" charset="0"/>
              </a:rPr>
              <a:t>ie </a:t>
            </a:r>
            <a:r>
              <a:rPr lang="de-DE" sz="1900" dirty="0" smtClean="0">
                <a:latin typeface="Century Gothic" panose="020B0502020202020204" pitchFamily="34" charset="0"/>
              </a:rPr>
              <a:t>Trennung wird </a:t>
            </a:r>
            <a:r>
              <a:rPr lang="de-DE" sz="1900" b="1" dirty="0" smtClean="0">
                <a:latin typeface="Century Gothic" panose="020B0502020202020204" pitchFamily="34" charset="0"/>
              </a:rPr>
              <a:t>täglich </a:t>
            </a:r>
            <a:r>
              <a:rPr lang="de-DE" sz="1900" dirty="0" smtClean="0">
                <a:latin typeface="Century Gothic" panose="020B0502020202020204" pitchFamily="34" charset="0"/>
              </a:rPr>
              <a:t>in Absprache mit der Erzieherin</a:t>
            </a:r>
            <a:r>
              <a:rPr lang="de-DE" sz="1900" b="1" dirty="0" smtClean="0">
                <a:latin typeface="Century Gothic" panose="020B0502020202020204" pitchFamily="34" charset="0"/>
              </a:rPr>
              <a:t> situationsorientiert verlängert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900" dirty="0">
                <a:latin typeface="Century Gothic" panose="020B0502020202020204" pitchFamily="34" charset="0"/>
              </a:rPr>
              <a:t>B</a:t>
            </a:r>
            <a:r>
              <a:rPr lang="de-DE" sz="1900" dirty="0" smtClean="0">
                <a:latin typeface="Century Gothic" panose="020B0502020202020204" pitchFamily="34" charset="0"/>
              </a:rPr>
              <a:t>eginnt </a:t>
            </a:r>
            <a:r>
              <a:rPr lang="de-DE" sz="1900" dirty="0" smtClean="0">
                <a:latin typeface="Century Gothic" panose="020B0502020202020204" pitchFamily="34" charset="0"/>
              </a:rPr>
              <a:t>das Kind zu weinen, lässt sich aber rasch und dauerhaft trösten, wird die Trennung weitergeführt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900" dirty="0">
                <a:latin typeface="Century Gothic" panose="020B0502020202020204" pitchFamily="34" charset="0"/>
              </a:rPr>
              <a:t>W</a:t>
            </a:r>
            <a:r>
              <a:rPr lang="de-DE" sz="1900" dirty="0" smtClean="0">
                <a:latin typeface="Century Gothic" panose="020B0502020202020204" pitchFamily="34" charset="0"/>
              </a:rPr>
              <a:t>irkt </a:t>
            </a:r>
            <a:r>
              <a:rPr lang="de-DE" sz="1900" dirty="0" smtClean="0">
                <a:latin typeface="Century Gothic" panose="020B0502020202020204" pitchFamily="34" charset="0"/>
              </a:rPr>
              <a:t>das Kind beängstigt oder weint untröstlich, wird das Elternteil zurückgeholt und die Trennung beendet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900" b="1" dirty="0">
                <a:latin typeface="Century Gothic" panose="020B0502020202020204" pitchFamily="34" charset="0"/>
              </a:rPr>
              <a:t>K</a:t>
            </a:r>
            <a:r>
              <a:rPr lang="de-DE" sz="1900" b="1" dirty="0" smtClean="0">
                <a:latin typeface="Century Gothic" panose="020B0502020202020204" pitchFamily="34" charset="0"/>
              </a:rPr>
              <a:t>ommt </a:t>
            </a:r>
            <a:r>
              <a:rPr lang="de-DE" sz="1900" b="1" dirty="0" smtClean="0">
                <a:latin typeface="Century Gothic" panose="020B0502020202020204" pitchFamily="34" charset="0"/>
              </a:rPr>
              <a:t>das Elternteil zurück, ist der Krippentag für das Kind zu Ende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900" dirty="0">
                <a:latin typeface="Century Gothic" panose="020B0502020202020204" pitchFamily="34" charset="0"/>
              </a:rPr>
              <a:t>B</a:t>
            </a:r>
            <a:r>
              <a:rPr lang="de-DE" sz="1900" dirty="0" smtClean="0">
                <a:latin typeface="Century Gothic" panose="020B0502020202020204" pitchFamily="34" charset="0"/>
              </a:rPr>
              <a:t>eim </a:t>
            </a:r>
            <a:r>
              <a:rPr lang="de-DE" sz="1900" dirty="0" smtClean="0">
                <a:latin typeface="Century Gothic" panose="020B0502020202020204" pitchFamily="34" charset="0"/>
              </a:rPr>
              <a:t>Zurückkommen, erfolgt ein gemeinsamer Tagesrückblick, mit Ausblick auf den folgenden Tag</a:t>
            </a:r>
          </a:p>
        </p:txBody>
      </p:sp>
    </p:spTree>
    <p:extLst>
      <p:ext uri="{BB962C8B-B14F-4D97-AF65-F5344CB8AC3E}">
        <p14:creationId xmlns:p14="http://schemas.microsoft.com/office/powerpoint/2010/main" val="29599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63" y="296093"/>
            <a:ext cx="3762376" cy="1245324"/>
          </a:xfrm>
          <a:solidFill>
            <a:schemeClr val="accent2">
              <a:lumMod val="60000"/>
              <a:lumOff val="40000"/>
            </a:schemeClr>
          </a:solidFill>
          <a:ln w="44450" cmpd="thinThick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Der Ablauf der </a:t>
            </a: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Eingewöhnung:</a:t>
            </a:r>
            <a:br>
              <a:rPr lang="de-DE" sz="2800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de-DE" sz="15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69828" y="1881052"/>
            <a:ext cx="3500846" cy="41714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Century Gothic" panose="020B0502020202020204" pitchFamily="34" charset="0"/>
              </a:rPr>
              <a:t>Die Eingewöhnung ist gleich geschafft:</a:t>
            </a:r>
            <a:endParaRPr lang="de-DE" sz="2400" dirty="0" smtClean="0"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36" y="122269"/>
            <a:ext cx="2231490" cy="127110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04765" y="1808822"/>
            <a:ext cx="715383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600" dirty="0" smtClean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900" dirty="0" smtClean="0">
                <a:latin typeface="Century Gothic" panose="020B0502020202020204" pitchFamily="34" charset="0"/>
              </a:rPr>
              <a:t>Die Eltern halten sich nun </a:t>
            </a:r>
            <a:r>
              <a:rPr lang="de-DE" sz="1900" b="1" dirty="0" smtClean="0">
                <a:latin typeface="Century Gothic" panose="020B0502020202020204" pitchFamily="34" charset="0"/>
              </a:rPr>
              <a:t>nicht mehr in der Einrichtung </a:t>
            </a:r>
            <a:r>
              <a:rPr lang="de-DE" sz="1900" dirty="0" smtClean="0">
                <a:latin typeface="Century Gothic" panose="020B0502020202020204" pitchFamily="34" charset="0"/>
              </a:rPr>
              <a:t>auf, sind jedoch </a:t>
            </a:r>
            <a:r>
              <a:rPr lang="de-DE" sz="1900" b="1" dirty="0" smtClean="0">
                <a:latin typeface="Century Gothic" panose="020B0502020202020204" pitchFamily="34" charset="0"/>
              </a:rPr>
              <a:t>jederzeit schnell erreichbar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 smtClean="0">
                <a:latin typeface="Century Gothic" panose="020B0502020202020204" pitchFamily="34" charset="0"/>
              </a:rPr>
              <a:t>Die </a:t>
            </a:r>
            <a:r>
              <a:rPr lang="de-DE" sz="1900" dirty="0" smtClean="0">
                <a:latin typeface="Century Gothic" panose="020B0502020202020204" pitchFamily="34" charset="0"/>
              </a:rPr>
              <a:t>Eingewöhnung ist dann beendet, wenn das Kind </a:t>
            </a:r>
            <a:r>
              <a:rPr lang="de-DE" sz="1900" b="1" dirty="0" smtClean="0">
                <a:latin typeface="Century Gothic" panose="020B0502020202020204" pitchFamily="34" charset="0"/>
              </a:rPr>
              <a:t>eine Bezugsperson als sichere Basis </a:t>
            </a:r>
            <a:r>
              <a:rPr lang="de-DE" sz="1900" dirty="0" smtClean="0">
                <a:latin typeface="Century Gothic" panose="020B0502020202020204" pitchFamily="34" charset="0"/>
              </a:rPr>
              <a:t>akzeptiert hat und  sich in der Gruppe mit der </a:t>
            </a:r>
            <a:r>
              <a:rPr lang="de-DE" sz="1900" b="1" dirty="0" smtClean="0">
                <a:latin typeface="Century Gothic" panose="020B0502020202020204" pitchFamily="34" charset="0"/>
              </a:rPr>
              <a:t>neuen Situation wohl fühlt </a:t>
            </a:r>
            <a:endParaRPr lang="de-DE" sz="1900" b="1" dirty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>
                <a:latin typeface="Century Gothic" panose="020B0502020202020204" pitchFamily="34" charset="0"/>
              </a:rPr>
              <a:t>D</a:t>
            </a:r>
            <a:r>
              <a:rPr lang="de-DE" sz="1900" dirty="0" smtClean="0">
                <a:latin typeface="Century Gothic" panose="020B0502020202020204" pitchFamily="34" charset="0"/>
              </a:rPr>
              <a:t>ies </a:t>
            </a:r>
            <a:r>
              <a:rPr lang="de-DE" sz="1900" dirty="0" smtClean="0">
                <a:latin typeface="Century Gothic" panose="020B0502020202020204" pitchFamily="34" charset="0"/>
              </a:rPr>
              <a:t>ist auch der Fall, wenn das Kind sich noch nicht          selbstständig lösen kann, sich aber schnell von der Erzieherin trösten lässt</a:t>
            </a:r>
            <a:endParaRPr lang="de-DE" sz="1900" dirty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>
                <a:latin typeface="Century Gothic" panose="020B0502020202020204" pitchFamily="34" charset="0"/>
              </a:rPr>
              <a:t>D</a:t>
            </a:r>
            <a:r>
              <a:rPr lang="de-DE" sz="1900" dirty="0" smtClean="0">
                <a:latin typeface="Century Gothic" panose="020B0502020202020204" pitchFamily="34" charset="0"/>
              </a:rPr>
              <a:t>ie </a:t>
            </a:r>
            <a:r>
              <a:rPr lang="de-DE" sz="1900" dirty="0" smtClean="0">
                <a:latin typeface="Century Gothic" panose="020B0502020202020204" pitchFamily="34" charset="0"/>
              </a:rPr>
              <a:t>Eltern sollten den Abschied in der Früh nicht hinauszögern, </a:t>
            </a:r>
            <a:r>
              <a:rPr lang="de-DE" sz="1900" u="sng" dirty="0" smtClean="0">
                <a:latin typeface="Century Gothic" panose="020B0502020202020204" pitchFamily="34" charset="0"/>
              </a:rPr>
              <a:t>sondern zügig die Einrichtung verlassen</a:t>
            </a:r>
          </a:p>
          <a:p>
            <a:pPr marL="201168" lvl="1" indent="0">
              <a:buNone/>
            </a:pPr>
            <a:endParaRPr lang="de-DE" sz="2000" dirty="0" smtClean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932</Words>
  <Application>Microsoft Office PowerPoint</Application>
  <PresentationFormat>Breitbild</PresentationFormat>
  <Paragraphs>93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Brush Script MT</vt:lpstr>
      <vt:lpstr>Calibri</vt:lpstr>
      <vt:lpstr>Calibri Light</vt:lpstr>
      <vt:lpstr>Century Gothic</vt:lpstr>
      <vt:lpstr>Courier New</vt:lpstr>
      <vt:lpstr>Times New Roman</vt:lpstr>
      <vt:lpstr>Wingdings</vt:lpstr>
      <vt:lpstr>Rückblick</vt:lpstr>
      <vt:lpstr>„Eingewöhnung in der Krippe“</vt:lpstr>
      <vt:lpstr>PowerPoint-Präsentation</vt:lpstr>
      <vt:lpstr>PowerPoint-Präsentation</vt:lpstr>
      <vt:lpstr>Der Dauer der  Eingewöhnung: </vt:lpstr>
      <vt:lpstr>PowerPoint-Präsentation</vt:lpstr>
      <vt:lpstr>Der Ablauf der  Eingewöhnung: </vt:lpstr>
      <vt:lpstr>Der Ablauf der  Eingewöhnung: </vt:lpstr>
      <vt:lpstr>Der Ablauf der  Eingewöhnung: </vt:lpstr>
      <vt:lpstr>Der Ablauf der  Eingewöhnung: </vt:lpstr>
      <vt:lpstr>Einer guten Eingewöhnung bedarf es einer engen und vertrauensvollen Zusammenarbeit vieler Parteien, denn:  Ohne Bindung keine Bildung!</vt:lpstr>
      <vt:lpstr>PowerPoint-Präsentation</vt:lpstr>
      <vt:lpstr>Was braucht mein Kind für die Kita:</vt:lpstr>
      <vt:lpstr>PowerPoint-Präsentation</vt:lpstr>
      <vt:lpstr>Wir wünschen Ihnen und Ihren Kindern einen guten Start in der Kita und haben für Sie stets ein offenes Ohr!</vt:lpstr>
    </vt:vector>
  </TitlesOfParts>
  <Company>Bistum Augsburg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 Krippe –  die Räumlichkeiten    der Bienen und Käfer</dc:title>
  <dc:creator>Plura Stefanie</dc:creator>
  <cp:lastModifiedBy>Plura Stefanie</cp:lastModifiedBy>
  <cp:revision>75</cp:revision>
  <cp:lastPrinted>2024-06-10T09:04:54Z</cp:lastPrinted>
  <dcterms:created xsi:type="dcterms:W3CDTF">2024-05-23T07:44:43Z</dcterms:created>
  <dcterms:modified xsi:type="dcterms:W3CDTF">2025-07-03T09:24:19Z</dcterms:modified>
</cp:coreProperties>
</file>