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8" r:id="rId2"/>
    <p:sldId id="259" r:id="rId3"/>
    <p:sldId id="282" r:id="rId4"/>
    <p:sldId id="256" r:id="rId5"/>
    <p:sldId id="260" r:id="rId6"/>
    <p:sldId id="261" r:id="rId7"/>
    <p:sldId id="262" r:id="rId8"/>
    <p:sldId id="270" r:id="rId9"/>
    <p:sldId id="266" r:id="rId10"/>
    <p:sldId id="269" r:id="rId11"/>
    <p:sldId id="268" r:id="rId12"/>
    <p:sldId id="271" r:id="rId13"/>
    <p:sldId id="279" r:id="rId14"/>
    <p:sldId id="267" r:id="rId15"/>
    <p:sldId id="272" r:id="rId16"/>
    <p:sldId id="280" r:id="rId17"/>
    <p:sldId id="283" r:id="rId18"/>
    <p:sldId id="257" r:id="rId19"/>
    <p:sldId id="263" r:id="rId20"/>
    <p:sldId id="265" r:id="rId21"/>
    <p:sldId id="274" r:id="rId22"/>
    <p:sldId id="273" r:id="rId23"/>
    <p:sldId id="276" r:id="rId24"/>
    <p:sldId id="288" r:id="rId25"/>
    <p:sldId id="287" r:id="rId26"/>
    <p:sldId id="277" r:id="rId27"/>
    <p:sldId id="275" r:id="rId28"/>
    <p:sldId id="281" r:id="rId29"/>
    <p:sldId id="264" r:id="rId30"/>
    <p:sldId id="284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41251-6A0C-43F0-B601-336E4EEA113A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D5588-579A-4DA9-91AE-A7AA62BCC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44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11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59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96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56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37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05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48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17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66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04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29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E885C30-5CAC-46B3-9831-7A59826C02B9}" type="datetimeFigureOut">
              <a:rPr lang="de-DE" smtClean="0"/>
              <a:t>07.06.2024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83C3F44-5ABC-4D8D-AFC1-9C72D5981895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70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543174" y="5074919"/>
            <a:ext cx="9648825" cy="1106805"/>
          </a:xfrm>
        </p:spPr>
        <p:txBody>
          <a:bodyPr/>
          <a:lstStyle/>
          <a:p>
            <a:pPr algn="ctr"/>
            <a:r>
              <a:rPr lang="de-DE" sz="4000" dirty="0" smtClean="0">
                <a:latin typeface="Century Gothic" panose="020B0502020202020204" pitchFamily="34" charset="0"/>
              </a:rPr>
              <a:t>„WILLKOMMEN IN UNSERER KINDERKRIPPE ST.GABRIEL“</a:t>
            </a:r>
            <a:endParaRPr lang="de-DE" sz="4000" dirty="0">
              <a:latin typeface="Century Gothic" panose="020B0502020202020204" pitchFamily="34" charset="0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>
          <a:xfrm>
            <a:off x="3830955" y="6276975"/>
            <a:ext cx="7627620" cy="500634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&gt; Einblicke in unsere Räume und unseren Alltag</a:t>
            </a:r>
            <a:endParaRPr lang="de-DE" sz="24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5" y="5155662"/>
            <a:ext cx="2603826" cy="1483192"/>
          </a:xfrm>
          <a:prstGeom prst="rect">
            <a:avLst/>
          </a:prstGeom>
        </p:spPr>
      </p:pic>
      <p:sp>
        <p:nvSpPr>
          <p:cNvPr id="13" name="Bildplatzhalter 12"/>
          <p:cNvSpPr>
            <a:spLocks noGrp="1"/>
          </p:cNvSpPr>
          <p:nvPr>
            <p:ph type="pic" idx="1"/>
          </p:nvPr>
        </p:nvSpPr>
        <p:spPr/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5" y="62000"/>
            <a:ext cx="1057230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1072" y="2641663"/>
            <a:ext cx="3960000" cy="2970000"/>
          </a:xfrm>
          <a:prstGeom prst="rect">
            <a:avLst/>
          </a:prstGeom>
        </p:spPr>
      </p:pic>
      <p:sp>
        <p:nvSpPr>
          <p:cNvPr id="7" name="Textplatzhalter 5"/>
          <p:cNvSpPr txBox="1">
            <a:spLocks/>
          </p:cNvSpPr>
          <p:nvPr/>
        </p:nvSpPr>
        <p:spPr>
          <a:xfrm>
            <a:off x="269828" y="1715589"/>
            <a:ext cx="3500846" cy="482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Der Funktionsraum der Bienengruppe: 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-da unsere Schlaf-Bienen 	im Moment mit bei den 	Käfern schlafen, wurde 	unser Nebenraum zum 	</a:t>
            </a:r>
            <a:r>
              <a:rPr lang="de-DE" u="sng" dirty="0" smtClean="0">
                <a:latin typeface="Century Gothic" panose="020B0502020202020204" pitchFamily="34" charset="0"/>
              </a:rPr>
              <a:t>Bewegungsraum</a:t>
            </a:r>
            <a:r>
              <a:rPr lang="de-DE" dirty="0" smtClean="0">
                <a:latin typeface="Century Gothic" panose="020B0502020202020204" pitchFamily="34" charset="0"/>
              </a:rPr>
              <a:t> 	</a:t>
            </a:r>
            <a:r>
              <a:rPr lang="de-DE" dirty="0" smtClean="0">
                <a:latin typeface="Century Gothic" panose="020B0502020202020204" pitchFamily="34" charset="0"/>
              </a:rPr>
              <a:t>umfunktioniert</a:t>
            </a:r>
            <a:endParaRPr lang="de-DE" u="sng" dirty="0" smtClean="0">
              <a:latin typeface="Century Gothic" panose="020B0502020202020204" pitchFamily="34" charset="0"/>
            </a:endParaRPr>
          </a:p>
          <a:p>
            <a:r>
              <a:rPr lang="de-DE" dirty="0" smtClean="0">
                <a:latin typeface="Century Gothic" panose="020B0502020202020204" pitchFamily="34" charset="0"/>
              </a:rPr>
              <a:t>	- hier finden sich eine 	Rutsche, Kletter- 	</a:t>
            </a:r>
            <a:r>
              <a:rPr lang="de-DE" dirty="0" err="1" smtClean="0">
                <a:latin typeface="Century Gothic" panose="020B0502020202020204" pitchFamily="34" charset="0"/>
              </a:rPr>
              <a:t>möglichkeiten</a:t>
            </a:r>
            <a:r>
              <a:rPr lang="de-DE" dirty="0" smtClean="0">
                <a:latin typeface="Century Gothic" panose="020B0502020202020204" pitchFamily="34" charset="0"/>
              </a:rPr>
              <a:t>, Balance-	</a:t>
            </a:r>
            <a:r>
              <a:rPr lang="de-DE" dirty="0" err="1" smtClean="0">
                <a:latin typeface="Century Gothic" panose="020B0502020202020204" pitchFamily="34" charset="0"/>
              </a:rPr>
              <a:t>möglichkeiten</a:t>
            </a:r>
            <a:r>
              <a:rPr lang="de-DE" dirty="0" smtClean="0">
                <a:latin typeface="Century Gothic" panose="020B0502020202020204" pitchFamily="34" charset="0"/>
              </a:rPr>
              <a:t> , Bälle und 	vieles mehr. </a:t>
            </a:r>
            <a:r>
              <a:rPr lang="de-DE" dirty="0" smtClean="0">
                <a:latin typeface="Century Gothic" panose="020B0502020202020204" pitchFamily="34" charset="0"/>
              </a:rPr>
              <a:t>Dabei 	erhalten </a:t>
            </a:r>
            <a:r>
              <a:rPr lang="de-DE" dirty="0" smtClean="0">
                <a:latin typeface="Century Gothic" panose="020B0502020202020204" pitchFamily="34" charset="0"/>
              </a:rPr>
              <a:t>die Kinder </a:t>
            </a:r>
            <a:r>
              <a:rPr lang="de-DE" dirty="0" smtClean="0">
                <a:latin typeface="Century Gothic" panose="020B0502020202020204" pitchFamily="34" charset="0"/>
              </a:rPr>
              <a:t>die </a:t>
            </a:r>
            <a:r>
              <a:rPr lang="de-DE" dirty="0" smtClean="0">
                <a:latin typeface="Century Gothic" panose="020B0502020202020204" pitchFamily="34" charset="0"/>
              </a:rPr>
              <a:t>	Möglichkeit ihre 	motorischen Fähigkeiten 	auszubauen</a:t>
            </a:r>
            <a:endParaRPr lang="de-DE" dirty="0" smtClean="0">
              <a:latin typeface="Century Gothic" panose="020B0502020202020204" pitchFamily="34" charset="0"/>
            </a:endParaRPr>
          </a:p>
          <a:p>
            <a:endParaRPr lang="de-DE" dirty="0"/>
          </a:p>
        </p:txBody>
      </p:sp>
      <p:pic>
        <p:nvPicPr>
          <p:cNvPr id="8" name="Inhaltsplatzhalt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61" y="329537"/>
            <a:ext cx="4032095" cy="3024071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39063" y="261258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2" b="561"/>
          <a:stretch/>
        </p:blipFill>
        <p:spPr>
          <a:xfrm rot="5400000">
            <a:off x="6667232" y="3413697"/>
            <a:ext cx="1911528" cy="208093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6" t="1946" r="20936" b="4290"/>
          <a:stretch/>
        </p:blipFill>
        <p:spPr>
          <a:xfrm rot="5400000">
            <a:off x="4569686" y="4317139"/>
            <a:ext cx="2059849" cy="25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06485"/>
            <a:ext cx="2231490" cy="1271102"/>
          </a:xfrm>
          <a:prstGeom prst="rect">
            <a:avLst/>
          </a:prstGeom>
        </p:spPr>
      </p:pic>
      <p:sp>
        <p:nvSpPr>
          <p:cNvPr id="6" name="Textplatzhalter 5"/>
          <p:cNvSpPr txBox="1">
            <a:spLocks/>
          </p:cNvSpPr>
          <p:nvPr/>
        </p:nvSpPr>
        <p:spPr>
          <a:xfrm>
            <a:off x="269828" y="1682388"/>
            <a:ext cx="3500846" cy="482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de-DE" sz="2000" b="1" dirty="0" smtClean="0">
                <a:latin typeface="Century Gothic" panose="020B0502020202020204" pitchFamily="34" charset="0"/>
              </a:rPr>
              <a:t>Willkommen in unserer </a:t>
            </a:r>
            <a:r>
              <a:rPr lang="de-DE" sz="2400" b="1" u="sng" dirty="0" smtClean="0">
                <a:latin typeface="Century Gothic" panose="020B0502020202020204" pitchFamily="34" charset="0"/>
              </a:rPr>
              <a:t>Käfergruppe</a:t>
            </a:r>
            <a:r>
              <a:rPr lang="de-DE" dirty="0" smtClean="0">
                <a:latin typeface="Century Gothic" panose="020B0502020202020204" pitchFamily="34" charset="0"/>
              </a:rPr>
              <a:t>	</a:t>
            </a:r>
          </a:p>
          <a:p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39063" y="228057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5165" r="15787"/>
          <a:stretch/>
        </p:blipFill>
        <p:spPr>
          <a:xfrm rot="5400000">
            <a:off x="792342" y="3331632"/>
            <a:ext cx="2455817" cy="237624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54" y="357051"/>
            <a:ext cx="3796938" cy="28477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69" y="1774370"/>
            <a:ext cx="3463644" cy="259773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5" r="16571" b="15267"/>
          <a:stretch/>
        </p:blipFill>
        <p:spPr>
          <a:xfrm>
            <a:off x="8052300" y="4450080"/>
            <a:ext cx="3710614" cy="19923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11" y="3257010"/>
            <a:ext cx="3291840" cy="24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4001" y="2398763"/>
            <a:ext cx="4594459" cy="3445844"/>
          </a:xfrm>
          <a:prstGeom prst="rect">
            <a:avLst/>
          </a:prstGeom>
        </p:spPr>
      </p:pic>
      <p:sp>
        <p:nvSpPr>
          <p:cNvPr id="7" name="Textplatzhalter 5"/>
          <p:cNvSpPr txBox="1">
            <a:spLocks/>
          </p:cNvSpPr>
          <p:nvPr/>
        </p:nvSpPr>
        <p:spPr>
          <a:xfrm>
            <a:off x="269828" y="1698172"/>
            <a:ext cx="3500846" cy="482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Der Funktionsraum der Käfergruppe: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hier findet sich während 	des Freispiels die 		Möglichkeit diesen als 	Leseraum zu nutzen und 	in die Welt der 	Geschichten und 		Entspannung 	einzutauchen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-außerdem verwandelt 	sich der Raum Mittags 	zum Schlafraum. Indem 	das Spielmaterial den 	Betten der Schlafkinder 	weicht. Hier hat jedes 	Kind sein persönliches 	Bettchen.</a:t>
            </a:r>
          </a:p>
          <a:p>
            <a:endParaRPr lang="de-DE" dirty="0"/>
          </a:p>
        </p:txBody>
      </p:sp>
      <p:pic>
        <p:nvPicPr>
          <p:cNvPr id="8" name="Inhaltsplatzhalt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09" y="426720"/>
            <a:ext cx="4214974" cy="3161231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39063" y="243841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4001" y="2398764"/>
            <a:ext cx="4594459" cy="3445844"/>
          </a:xfrm>
          <a:prstGeom prst="rect">
            <a:avLst/>
          </a:prstGeom>
        </p:spPr>
      </p:pic>
      <p:pic>
        <p:nvPicPr>
          <p:cNvPr id="12" name="Inhaltsplatzhalt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09" y="426721"/>
            <a:ext cx="4214974" cy="3161231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139063" y="243842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sp>
        <p:nvSpPr>
          <p:cNvPr id="7" name="Textplatzhalter 5"/>
          <p:cNvSpPr txBox="1">
            <a:spLocks/>
          </p:cNvSpPr>
          <p:nvPr/>
        </p:nvSpPr>
        <p:spPr>
          <a:xfrm>
            <a:off x="269828" y="1698173"/>
            <a:ext cx="3500846" cy="482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Platz für Persönliches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in der Bienen, sowie 	Käfergruppe erhält jedes 	Kind seine eigene 	Schublade, welche das 	Kind an seinem Symbol 	erkennen kann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hier findet sich Platz für 	persönliches – eigene 	Kunstwerke, das 	Kuscheltier, …</a:t>
            </a:r>
            <a:endParaRPr lang="de-DE" dirty="0"/>
          </a:p>
        </p:txBody>
      </p:sp>
      <p:pic>
        <p:nvPicPr>
          <p:cNvPr id="8" name="Inhaltsplatzhalt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8205" y="934906"/>
            <a:ext cx="4483491" cy="3362618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39063" y="243842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t="1556" r="1616" b="8255"/>
          <a:stretch/>
        </p:blipFill>
        <p:spPr>
          <a:xfrm rot="5400000">
            <a:off x="7724501" y="2393658"/>
            <a:ext cx="4545877" cy="34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15" y="3501258"/>
            <a:ext cx="4080000" cy="3060000"/>
          </a:xfrm>
          <a:prstGeom prst="rect">
            <a:avLst/>
          </a:prstGeom>
        </p:spPr>
      </p:pic>
      <p:sp>
        <p:nvSpPr>
          <p:cNvPr id="7" name="Textplatzhalter 5"/>
          <p:cNvSpPr txBox="1">
            <a:spLocks/>
          </p:cNvSpPr>
          <p:nvPr/>
        </p:nvSpPr>
        <p:spPr>
          <a:xfrm>
            <a:off x="269828" y="1715589"/>
            <a:ext cx="3500846" cy="482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Unser eigenes kleines Restaurant 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- hier finden wir Platz zum 	gemeinsamen Essen, 	kochen oder backen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- auch nutzen wir es 	gerne in der Freispielzeit, 	um uns in Ruhe 	Aktivitäten am Tisch zu 	widmen</a:t>
            </a:r>
            <a:endParaRPr lang="de-DE" dirty="0"/>
          </a:p>
        </p:txBody>
      </p:sp>
      <p:pic>
        <p:nvPicPr>
          <p:cNvPr id="8" name="Inhaltsplatzhalt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45" y="261258"/>
            <a:ext cx="4080000" cy="306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39063" y="261258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88" y="1698165"/>
            <a:ext cx="3600000" cy="2700000"/>
          </a:xfrm>
          <a:prstGeom prst="rect">
            <a:avLst/>
          </a:prstGeom>
        </p:spPr>
      </p:pic>
      <p:sp>
        <p:nvSpPr>
          <p:cNvPr id="9" name="Textplatzhalter 5"/>
          <p:cNvSpPr txBox="1">
            <a:spLocks/>
          </p:cNvSpPr>
          <p:nvPr/>
        </p:nvSpPr>
        <p:spPr>
          <a:xfrm>
            <a:off x="139063" y="1550125"/>
            <a:ext cx="3866880" cy="52077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Unser </a:t>
            </a:r>
            <a:r>
              <a:rPr lang="de-DE" sz="1800" b="1" dirty="0" err="1" smtClean="0">
                <a:latin typeface="Century Gothic" panose="020B0502020202020204" pitchFamily="34" charset="0"/>
              </a:rPr>
              <a:t>Spa</a:t>
            </a:r>
            <a:r>
              <a:rPr lang="de-DE" sz="1800" b="1" dirty="0" smtClean="0">
                <a:latin typeface="Century Gothic" panose="020B0502020202020204" pitchFamily="34" charset="0"/>
              </a:rPr>
              <a:t>-Bereich &gt; der Wickelbereich und die Toiletten 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- unser Bad bietet den 	Kindern die Möglichkeiten 	vor und nach dem Essen 	ihre Hände zu waschen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sowie 4 Krippentoiletten 	die extra klein und somit 	perfekt für den 	selbstständigen 	Toilettengang sind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-auch ein großer 	Wickelbereich bietet 	genügend Platz, um in 	entspannter Atmosphäre 	zu wickeln</a:t>
            </a:r>
          </a:p>
          <a:p>
            <a:r>
              <a:rPr lang="de-DE" dirty="0" smtClean="0"/>
              <a:t>	- </a:t>
            </a:r>
            <a:r>
              <a:rPr lang="de-DE" dirty="0" smtClean="0">
                <a:latin typeface="Century Gothic" panose="020B0502020202020204" pitchFamily="34" charset="0"/>
              </a:rPr>
              <a:t>zuletzt gibt es etwas 	versteckt auch eine 	Duschwanne für 	verschiedenste 	Wasserspiele und 	Experimente</a:t>
            </a:r>
            <a:endParaRPr lang="de-DE" dirty="0">
              <a:latin typeface="Century Gothic" panose="020B0502020202020204" pitchFamily="34" charset="0"/>
            </a:endParaRPr>
          </a:p>
        </p:txBody>
      </p:sp>
      <p:pic>
        <p:nvPicPr>
          <p:cNvPr id="10" name="Inhaltsplatzhalt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96" y="365589"/>
            <a:ext cx="3600000" cy="27000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39063" y="261258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nhaltsplatzhalter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96" y="3184594"/>
            <a:ext cx="3600000" cy="2700000"/>
          </a:xfrm>
          <a:prstGeom prst="rect">
            <a:avLst/>
          </a:prstGeom>
        </p:spPr>
      </p:pic>
      <p:pic>
        <p:nvPicPr>
          <p:cNvPr id="13" name="Inhaltsplatzhalter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7" t="-1400" b="-1"/>
          <a:stretch/>
        </p:blipFill>
        <p:spPr>
          <a:xfrm rot="5400000">
            <a:off x="9141777" y="4515125"/>
            <a:ext cx="1991863" cy="20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sp>
        <p:nvSpPr>
          <p:cNvPr id="7" name="Textplatzhalter 5"/>
          <p:cNvSpPr txBox="1">
            <a:spLocks/>
          </p:cNvSpPr>
          <p:nvPr/>
        </p:nvSpPr>
        <p:spPr>
          <a:xfrm>
            <a:off x="269828" y="1698173"/>
            <a:ext cx="3500846" cy="482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Unser eigener 	Krippengarten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hier finden sich 	verschiedene Spiel-	</a:t>
            </a:r>
            <a:r>
              <a:rPr lang="de-DE" dirty="0" err="1" smtClean="0">
                <a:latin typeface="Century Gothic" panose="020B0502020202020204" pitchFamily="34" charset="0"/>
              </a:rPr>
              <a:t>gerätewie</a:t>
            </a:r>
            <a:r>
              <a:rPr lang="de-DE" dirty="0" smtClean="0">
                <a:latin typeface="Century Gothic" panose="020B0502020202020204" pitchFamily="34" charset="0"/>
              </a:rPr>
              <a:t> eine Rutsche, 	eine Nestschaukel, ein 	großzügiger Sandkasten, 	Gelegenheiten zum 	hinsitzen, …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eine großzügige Terrasse 	mit der Möglichkeit für 	Brotzeiten im Freien und 	vielem mehr</a:t>
            </a: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39063" y="243842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nhaltsplatzhalter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75" y="385979"/>
            <a:ext cx="4151811" cy="3113858"/>
          </a:xfr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2268" y="2559356"/>
            <a:ext cx="3828682" cy="2871511"/>
          </a:xfrm>
          <a:prstGeom prst="rect">
            <a:avLst/>
          </a:prstGeom>
        </p:spPr>
      </p:pic>
      <p:pic>
        <p:nvPicPr>
          <p:cNvPr id="12" name="Inhaltsplatzhalt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-253" r="26206" b="2"/>
          <a:stretch/>
        </p:blipFill>
        <p:spPr>
          <a:xfrm rot="5400000">
            <a:off x="5104313" y="3395620"/>
            <a:ext cx="2882534" cy="356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2690674" y="1872342"/>
            <a:ext cx="6610080" cy="24993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4000" u="sng" dirty="0" smtClean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de-DE" sz="4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de-DE" sz="40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4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4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4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</a:t>
            </a:r>
            <a:br>
              <a:rPr lang="de-DE" sz="32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Bienen- und Käfergruppe </a:t>
            </a:r>
            <a:endParaRPr lang="de-DE" sz="3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39063" y="296092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8" r="1733" b="20093"/>
          <a:stretch/>
        </p:blipFill>
        <p:spPr>
          <a:xfrm rot="5400000">
            <a:off x="4615540" y="2246815"/>
            <a:ext cx="4336871" cy="2107474"/>
          </a:xfrm>
        </p:spPr>
      </p:pic>
      <p:sp>
        <p:nvSpPr>
          <p:cNvPr id="8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6"/>
            <a:ext cx="3500846" cy="417140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Hereinspaziert: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beim Betreten der 	Einrichtung, darf Ihr Kind 	sich zunächst am 	eigenen Garderoben- 	platz umziehen		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sobald die Hausschuhe 	am Fuß sind, darf sich mit 	der eigenen, 	mitgebrachten </a:t>
            </a:r>
            <a:r>
              <a:rPr lang="de-DE" dirty="0" smtClean="0">
                <a:latin typeface="Century Gothic" panose="020B0502020202020204" pitchFamily="34" charset="0"/>
              </a:rPr>
              <a:t>Brotzeit- 	dose </a:t>
            </a:r>
            <a:r>
              <a:rPr lang="de-DE" dirty="0" smtClean="0">
                <a:latin typeface="Century Gothic" panose="020B0502020202020204" pitchFamily="34" charset="0"/>
              </a:rPr>
              <a:t>auf </a:t>
            </a:r>
            <a:r>
              <a:rPr lang="de-DE" dirty="0" smtClean="0">
                <a:latin typeface="Century Gothic" panose="020B0502020202020204" pitchFamily="34" charset="0"/>
              </a:rPr>
              <a:t>den </a:t>
            </a:r>
            <a:r>
              <a:rPr lang="de-DE" dirty="0" smtClean="0">
                <a:latin typeface="Century Gothic" panose="020B0502020202020204" pitchFamily="34" charset="0"/>
              </a:rPr>
              <a:t>Weg zur </a:t>
            </a:r>
            <a:r>
              <a:rPr lang="de-DE" dirty="0" smtClean="0">
                <a:latin typeface="Century Gothic" panose="020B0502020202020204" pitchFamily="34" charset="0"/>
              </a:rPr>
              <a:t>	Gruppe gemacht 	werden</a:t>
            </a:r>
            <a:endParaRPr lang="de-DE" dirty="0">
              <a:latin typeface="Century Gothic" panose="020B0502020202020204" pitchFamily="34" charset="0"/>
            </a:endParaRPr>
          </a:p>
          <a:p>
            <a:endParaRPr lang="de-DE" dirty="0" smtClean="0">
              <a:latin typeface="Century Gothic" panose="020B0502020202020204" pitchFamily="34" charset="0"/>
            </a:endParaRPr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4806" r="2063" b="27670"/>
          <a:stretch/>
        </p:blipFill>
        <p:spPr>
          <a:xfrm rot="5400000">
            <a:off x="7358104" y="3487363"/>
            <a:ext cx="4338000" cy="195086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" r="7193"/>
          <a:stretch/>
        </p:blipFill>
        <p:spPr>
          <a:xfrm rot="5400000">
            <a:off x="4286767" y="498110"/>
            <a:ext cx="1997704" cy="159366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2239" r="8392" b="17383"/>
          <a:stretch/>
        </p:blipFill>
        <p:spPr>
          <a:xfrm rot="5400000">
            <a:off x="9864449" y="1861567"/>
            <a:ext cx="1998000" cy="13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39063" y="296092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1319" y="2193310"/>
            <a:ext cx="3682437" cy="2761828"/>
          </a:xfrm>
        </p:spPr>
      </p:pic>
      <p:sp>
        <p:nvSpPr>
          <p:cNvPr id="8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5"/>
            <a:ext cx="3631612" cy="472706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Die Vorbereitung auf den Abschied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auf dem Weg zur 	Gruppentüre, kann 	nochmal kurz der Mama- 	oder Papa-Tank beim 	Kind aufgefüllt werden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- bevor die Brotzeitdose 	auf dem Servierwagen 	vor der Gruppe ihren 	Platz findet</a:t>
            </a:r>
          </a:p>
          <a:p>
            <a:endParaRPr lang="de-DE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Der Abschied</a:t>
            </a:r>
            <a:endParaRPr lang="de-DE" sz="1400" dirty="0" smtClean="0">
              <a:latin typeface="Century Gothic" panose="020B0502020202020204" pitchFamily="34" charset="0"/>
            </a:endParaRPr>
          </a:p>
          <a:p>
            <a:r>
              <a:rPr lang="de-DE" sz="1400" dirty="0">
                <a:latin typeface="Century Gothic" panose="020B0502020202020204" pitchFamily="34" charset="0"/>
              </a:rPr>
              <a:t>	</a:t>
            </a:r>
            <a:r>
              <a:rPr lang="de-DE" sz="1400" dirty="0" smtClean="0">
                <a:latin typeface="Century Gothic" panose="020B0502020202020204" pitchFamily="34" charset="0"/>
              </a:rPr>
              <a:t>- an der Gruppentüre heißt 	es dann </a:t>
            </a:r>
            <a:r>
              <a:rPr lang="de-DE" sz="1400" smtClean="0">
                <a:latin typeface="Century Gothic" panose="020B0502020202020204" pitchFamily="34" charset="0"/>
              </a:rPr>
              <a:t>Abschied nehmen 	und das Personal </a:t>
            </a:r>
            <a:r>
              <a:rPr lang="de-DE" sz="1400" dirty="0" smtClean="0">
                <a:latin typeface="Century Gothic" panose="020B0502020202020204" pitchFamily="34" charset="0"/>
              </a:rPr>
              <a:t>heißt </a:t>
            </a:r>
            <a:r>
              <a:rPr lang="de-DE" sz="1400" smtClean="0">
                <a:latin typeface="Century Gothic" panose="020B0502020202020204" pitchFamily="34" charset="0"/>
              </a:rPr>
              <a:t>Ihr 	Kind </a:t>
            </a:r>
            <a:r>
              <a:rPr lang="de-DE" sz="1400">
                <a:latin typeface="Century Gothic" panose="020B0502020202020204" pitchFamily="34" charset="0"/>
              </a:rPr>
              <a:t>w</a:t>
            </a:r>
            <a:r>
              <a:rPr lang="de-DE" sz="1400" smtClean="0">
                <a:latin typeface="Century Gothic" panose="020B0502020202020204" pitchFamily="34" charset="0"/>
              </a:rPr>
              <a:t>illkommen</a:t>
            </a:r>
            <a:r>
              <a:rPr lang="de-DE" sz="1400" dirty="0" smtClean="0">
                <a:latin typeface="Century Gothic" panose="020B0502020202020204" pitchFamily="34" charset="0"/>
              </a:rPr>
              <a:t>.</a:t>
            </a:r>
            <a:r>
              <a:rPr lang="de-DE" dirty="0" smtClean="0">
                <a:latin typeface="Century Gothic" panose="020B0502020202020204" pitchFamily="34" charset="0"/>
              </a:rPr>
              <a:t>		</a:t>
            </a:r>
          </a:p>
          <a:p>
            <a:endParaRPr lang="de-DE" dirty="0" smtClean="0">
              <a:latin typeface="Century Gothic" panose="020B0502020202020204" pitchFamily="34" charset="0"/>
            </a:endParaRPr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4433" y="839744"/>
            <a:ext cx="4349218" cy="3261914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39063" y="296093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nhaltsplatzhalt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1319" y="2193311"/>
            <a:ext cx="3682437" cy="27618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4433" y="839745"/>
            <a:ext cx="4349218" cy="326191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r="-396" b="20975"/>
          <a:stretch/>
        </p:blipFill>
        <p:spPr>
          <a:xfrm>
            <a:off x="7697135" y="4385733"/>
            <a:ext cx="2160000" cy="22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97280" y="742950"/>
            <a:ext cx="6294120" cy="994410"/>
          </a:xfrm>
        </p:spPr>
        <p:txBody>
          <a:bodyPr/>
          <a:lstStyle/>
          <a:p>
            <a:r>
              <a:rPr lang="de-DE" dirty="0" smtClean="0">
                <a:latin typeface="Century Gothic" panose="020B0502020202020204" pitchFamily="34" charset="0"/>
              </a:rPr>
              <a:t>Wir dürfen vorstellen:</a:t>
            </a:r>
            <a:endParaRPr lang="de-DE" dirty="0">
              <a:latin typeface="Century Gothic" panose="020B0502020202020204" pitchFamily="34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 t="487" r="23481" b="6064"/>
          <a:stretch/>
        </p:blipFill>
        <p:spPr>
          <a:xfrm rot="5400000">
            <a:off x="907544" y="1759454"/>
            <a:ext cx="2699760" cy="3371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nhaltsplatzhalt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t="-804" r="29791" b="4840"/>
          <a:stretch/>
        </p:blipFill>
        <p:spPr>
          <a:xfrm rot="5400000">
            <a:off x="5048725" y="2790345"/>
            <a:ext cx="2324101" cy="3410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4829175" y="2733675"/>
            <a:ext cx="280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Century Gothic" panose="020B0502020202020204" pitchFamily="34" charset="0"/>
              </a:rPr>
              <a:t>und unser Käfer…</a:t>
            </a:r>
            <a:endParaRPr lang="de-DE" sz="2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00124" y="492256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Century Gothic" panose="020B0502020202020204" pitchFamily="34" charset="0"/>
              </a:rPr>
              <a:t>Unsere Biene …</a:t>
            </a:r>
            <a:endParaRPr lang="de-DE" sz="2400" b="1" dirty="0">
              <a:latin typeface="Century Gothic" panose="020B0502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191500" y="1924050"/>
            <a:ext cx="3619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Century Gothic" panose="020B0502020202020204" pitchFamily="34" charset="0"/>
              </a:rPr>
              <a:t>… welche die Kinder in unserem Krippenalltag, sowie durch den Jahreskreislauf begleiten.</a:t>
            </a:r>
            <a:endParaRPr lang="de-DE" sz="2400" dirty="0">
              <a:latin typeface="Century Gothic" panose="020B0502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191500" y="4368568"/>
            <a:ext cx="3819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Century Gothic" panose="020B0502020202020204" pitchFamily="34" charset="0"/>
              </a:rPr>
              <a:t>&gt; Nun dürfen die beiden auch Ihnen auf den nächsten Folien einen Einblick schenken  </a:t>
            </a:r>
            <a:endParaRPr lang="de-DE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39063" y="296093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/>
        </p:nvSpPr>
        <p:spPr>
          <a:xfrm>
            <a:off x="269828" y="1733006"/>
            <a:ext cx="3631612" cy="472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Der Morgenkreis</a:t>
            </a:r>
          </a:p>
          <a:p>
            <a:r>
              <a:rPr lang="de-DE" sz="1800" b="1" dirty="0" smtClean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während der Freispielzeit 	findet in jeder Gruppe 	täglich auch ein individuell, 	auf die Bedürfnisse der 	Kinder abgestimmter 	Morgenkreis statt.</a:t>
            </a:r>
          </a:p>
          <a:p>
            <a:endParaRPr lang="de-DE" dirty="0">
              <a:latin typeface="Century Gothic" panose="020B0502020202020204" pitchFamily="34" charset="0"/>
            </a:endParaRPr>
          </a:p>
          <a:p>
            <a:r>
              <a:rPr lang="de-DE" dirty="0" smtClean="0">
                <a:latin typeface="Century Gothic" panose="020B0502020202020204" pitchFamily="34" charset="0"/>
              </a:rPr>
              <a:t>	- hier findet sich Platz für 	Fingerspiele und Lieder. 	Jahreskreisthemen, 	Projekte, Erzähltheater, 	Bildbetrachtungen, 	religiöse Themen und vieles 	mehr …</a:t>
            </a:r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/>
          <a:stretch/>
        </p:blipFill>
        <p:spPr>
          <a:xfrm>
            <a:off x="4423954" y="296093"/>
            <a:ext cx="4579861" cy="3634437"/>
          </a:xfrm>
          <a:prstGeom prst="rect">
            <a:avLst/>
          </a:prstGeom>
        </p:spPr>
      </p:pic>
      <p:pic>
        <p:nvPicPr>
          <p:cNvPr id="7" name="Inhaltsplatzhalter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2521" r="5919" b="2975"/>
          <a:stretch/>
        </p:blipFill>
        <p:spPr>
          <a:xfrm>
            <a:off x="7628709" y="3283131"/>
            <a:ext cx="4258491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39063" y="296093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/>
        </p:nvSpPr>
        <p:spPr>
          <a:xfrm>
            <a:off x="269828" y="1733006"/>
            <a:ext cx="3631612" cy="472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Frühstückszeit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- angestrebt ist auch bei 	uns in der Krippe eine 	offene Frühstücksituation, 	in der die Kinder selbst 	entscheiden dürfen, wann 	sie zum Essen gehen wollen</a:t>
            </a:r>
          </a:p>
          <a:p>
            <a:endParaRPr lang="de-DE" dirty="0">
              <a:latin typeface="Century Gothic" panose="020B0502020202020204" pitchFamily="34" charset="0"/>
            </a:endParaRPr>
          </a:p>
          <a:p>
            <a:r>
              <a:rPr lang="de-DE" dirty="0" smtClean="0">
                <a:latin typeface="Century Gothic" panose="020B0502020202020204" pitchFamily="34" charset="0"/>
              </a:rPr>
              <a:t>	- gefrühstückt wird mit der 	eigenen Dose und das 	Angebot wird vom 	Kindergarten </a:t>
            </a:r>
            <a:r>
              <a:rPr lang="de-DE" dirty="0" smtClean="0">
                <a:latin typeface="Century Gothic" panose="020B0502020202020204" pitchFamily="34" charset="0"/>
              </a:rPr>
              <a:t>durch </a:t>
            </a:r>
            <a:r>
              <a:rPr lang="de-DE" dirty="0" smtClean="0">
                <a:latin typeface="Century Gothic" panose="020B0502020202020204" pitchFamily="34" charset="0"/>
              </a:rPr>
              <a:t>	Müslitage, gemeinsame 	Koch- oder </a:t>
            </a:r>
            <a:r>
              <a:rPr lang="de-DE" dirty="0" err="1" smtClean="0">
                <a:latin typeface="Century Gothic" panose="020B0502020202020204" pitchFamily="34" charset="0"/>
              </a:rPr>
              <a:t>Backtage</a:t>
            </a:r>
            <a:r>
              <a:rPr lang="de-DE" dirty="0" smtClean="0">
                <a:latin typeface="Century Gothic" panose="020B0502020202020204" pitchFamily="34" charset="0"/>
              </a:rPr>
              <a:t> </a:t>
            </a:r>
            <a:r>
              <a:rPr lang="de-DE" dirty="0" smtClean="0">
                <a:latin typeface="Century Gothic" panose="020B0502020202020204" pitchFamily="34" charset="0"/>
              </a:rPr>
              <a:t>	ergänzt. </a:t>
            </a:r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62" y="460360"/>
            <a:ext cx="4876722" cy="3657541"/>
          </a:xfrm>
          <a:prstGeom prst="rect">
            <a:avLst/>
          </a:prstGeom>
        </p:spPr>
      </p:pic>
      <p:pic>
        <p:nvPicPr>
          <p:cNvPr id="7" name="Inhaltsplatzhalt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90" y="3586682"/>
            <a:ext cx="3682437" cy="27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39063" y="296093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/>
        </p:nvSpPr>
        <p:spPr>
          <a:xfrm>
            <a:off x="269828" y="1733006"/>
            <a:ext cx="3631612" cy="472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Eine frische Windel?</a:t>
            </a:r>
            <a:r>
              <a:rPr lang="de-DE" dirty="0" smtClean="0">
                <a:latin typeface="Century Gothic" panose="020B0502020202020204" pitchFamily="34" charset="0"/>
              </a:rPr>
              <a:t>		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- bei Bedarf oder in 	regelmäßigen Abständen 	erhalten die Kinder bei uns 	auch eine frische Windel   	&gt; hierbei achten wir auf 	Selbstständigkeit und einen 	bewussten Ablauf mit den 	Kindern. Daher dürfen die 	Kinder sich aktiv am Prozess 	beteiligen.</a:t>
            </a:r>
          </a:p>
          <a:p>
            <a:endParaRPr lang="de-DE" dirty="0">
              <a:latin typeface="Century Gothic" panose="020B0502020202020204" pitchFamily="34" charset="0"/>
            </a:endParaRPr>
          </a:p>
          <a:p>
            <a:r>
              <a:rPr lang="de-DE" dirty="0" smtClean="0">
                <a:latin typeface="Century Gothic" panose="020B0502020202020204" pitchFamily="34" charset="0"/>
              </a:rPr>
              <a:t>	- auch nutzen wir die 	Situation gerne zur 	Kommunikationsmöglich-	</a:t>
            </a:r>
            <a:r>
              <a:rPr lang="de-DE" dirty="0" err="1" smtClean="0">
                <a:latin typeface="Century Gothic" panose="020B0502020202020204" pitchFamily="34" charset="0"/>
              </a:rPr>
              <a:t>keit</a:t>
            </a:r>
            <a:r>
              <a:rPr lang="de-DE" dirty="0" smtClean="0">
                <a:latin typeface="Century Gothic" panose="020B0502020202020204" pitchFamily="34" charset="0"/>
              </a:rPr>
              <a:t> und Beziehungsaufbau</a:t>
            </a:r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59" y="3161209"/>
            <a:ext cx="4505130" cy="3378847"/>
          </a:xfrm>
          <a:prstGeom prst="rect">
            <a:avLst/>
          </a:prstGeom>
        </p:spPr>
      </p:pic>
      <p:pic>
        <p:nvPicPr>
          <p:cNvPr id="7" name="Inhaltsplatzhalt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6932" y="951956"/>
            <a:ext cx="4302843" cy="32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4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39063" y="296094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/>
        </p:nvSpPr>
        <p:spPr>
          <a:xfrm>
            <a:off x="269828" y="1733007"/>
            <a:ext cx="3631612" cy="472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Freispiel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… Zeit für 		Buchbetrachtungen, 	gemeinsame Gespräche, 	Ich-Buch Betrachtungen 	und vieles mehr</a:t>
            </a:r>
            <a:endParaRPr lang="de-DE" dirty="0"/>
          </a:p>
        </p:txBody>
      </p:sp>
      <p:pic>
        <p:nvPicPr>
          <p:cNvPr id="8" name="Inhaltsplatzhalter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324" r="9907" b="-1"/>
          <a:stretch/>
        </p:blipFill>
        <p:spPr>
          <a:xfrm rot="5400000">
            <a:off x="8878706" y="3590912"/>
            <a:ext cx="3056709" cy="26816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74" y="296094"/>
            <a:ext cx="4876721" cy="365754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5508">
            <a:off x="9523904" y="5256574"/>
            <a:ext cx="723937" cy="54295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9199">
            <a:off x="10680084" y="5085386"/>
            <a:ext cx="614846" cy="4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4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39063" y="296094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/>
        </p:nvSpPr>
        <p:spPr>
          <a:xfrm>
            <a:off x="269828" y="1733007"/>
            <a:ext cx="3631612" cy="472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Freispiel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… Zeit für erste Rollenspiele 	und das nachspielen, 	sowie verarbeiten erlebter 	oder beobachteter 	Situationen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74" y="261259"/>
            <a:ext cx="4876720" cy="365754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8127" r="2000" b="16699"/>
          <a:stretch/>
        </p:blipFill>
        <p:spPr>
          <a:xfrm>
            <a:off x="4362994" y="4382831"/>
            <a:ext cx="3544388" cy="21834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07800" y="3218877"/>
            <a:ext cx="3805525" cy="285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4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39063" y="296094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/>
        </p:nvSpPr>
        <p:spPr>
          <a:xfrm>
            <a:off x="269828" y="1733007"/>
            <a:ext cx="3631612" cy="472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Freispiel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… Zeit für 	konzentriertes 	Arbeiten und Forschen – 	bei verschiedensten 	Impulsen, beim Puzzeln, 	beim Malen, bei ersten 	Spielen, bei Aktions</a:t>
            </a:r>
            <a:r>
              <a:rPr lang="de-DE" dirty="0">
                <a:latin typeface="Century Gothic" panose="020B0502020202020204" pitchFamily="34" charset="0"/>
              </a:rPr>
              <a:t>t</a:t>
            </a:r>
            <a:r>
              <a:rPr lang="de-DE" dirty="0" smtClean="0">
                <a:latin typeface="Century Gothic" panose="020B0502020202020204" pitchFamily="34" charset="0"/>
              </a:rPr>
              <a:t>abletts 	und vielem mehr	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58" y="1776588"/>
            <a:ext cx="6244641" cy="468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4"/>
            <a:ext cx="2231329" cy="1274174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39063" y="296094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/>
        </p:nvSpPr>
        <p:spPr>
          <a:xfrm>
            <a:off x="269828" y="1733007"/>
            <a:ext cx="3631612" cy="472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Freispiel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… Zeit zum Bauen und 	Konstruieren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… Zeit zum Fahrzeuge 	erkunden, fahren, </a:t>
            </a:r>
            <a:r>
              <a:rPr lang="de-DE" dirty="0" err="1" smtClean="0">
                <a:latin typeface="Century Gothic" panose="020B0502020202020204" pitchFamily="34" charset="0"/>
              </a:rPr>
              <a:t>be</a:t>
            </a:r>
            <a:r>
              <a:rPr lang="de-DE" dirty="0" smtClean="0">
                <a:latin typeface="Century Gothic" panose="020B0502020202020204" pitchFamily="34" charset="0"/>
              </a:rPr>
              <a:t>-, 	sowie entladen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b="9424"/>
          <a:stretch/>
        </p:blipFill>
        <p:spPr>
          <a:xfrm>
            <a:off x="5050971" y="4034249"/>
            <a:ext cx="3399242" cy="242751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48" y="409305"/>
            <a:ext cx="4496529" cy="3372397"/>
          </a:xfrm>
          <a:prstGeom prst="rect">
            <a:avLst/>
          </a:prstGeom>
        </p:spPr>
      </p:pic>
      <p:pic>
        <p:nvPicPr>
          <p:cNvPr id="9" name="Inhaltsplatzhalter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9349" y="2928048"/>
            <a:ext cx="4056501" cy="30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39063" y="296093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platzhalter 5"/>
          <p:cNvSpPr txBox="1">
            <a:spLocks/>
          </p:cNvSpPr>
          <p:nvPr/>
        </p:nvSpPr>
        <p:spPr>
          <a:xfrm>
            <a:off x="269828" y="1733006"/>
            <a:ext cx="3631612" cy="472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Freispiel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… und die Möglichkeit die 	Küche zu nutzen, zum:</a:t>
            </a:r>
          </a:p>
          <a:p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-kneten</a:t>
            </a:r>
          </a:p>
          <a:p>
            <a:r>
              <a:rPr lang="de-DE" dirty="0"/>
              <a:t>	</a:t>
            </a:r>
            <a:r>
              <a:rPr lang="de-DE" dirty="0" smtClean="0"/>
              <a:t>-malen und gestalten</a:t>
            </a:r>
          </a:p>
          <a:p>
            <a:r>
              <a:rPr lang="de-DE" dirty="0"/>
              <a:t>	</a:t>
            </a:r>
            <a:r>
              <a:rPr lang="de-DE" dirty="0" smtClean="0"/>
              <a:t>-für Hauswirtschaftliche 	Angebote (zusammen kochen, 	backen, …)</a:t>
            </a:r>
            <a:endParaRPr lang="de-DE" dirty="0"/>
          </a:p>
        </p:txBody>
      </p:sp>
      <p:pic>
        <p:nvPicPr>
          <p:cNvPr id="12" name="Inhaltsplatzhalt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7541" y="3321370"/>
            <a:ext cx="3587084" cy="269031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74" y="296093"/>
            <a:ext cx="4876721" cy="3657541"/>
          </a:xfrm>
          <a:prstGeom prst="rect">
            <a:avLst/>
          </a:prstGeom>
        </p:spPr>
      </p:pic>
      <p:pic>
        <p:nvPicPr>
          <p:cNvPr id="13" name="Inhaltsplatzhalter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r="17797" b="7780"/>
          <a:stretch/>
        </p:blipFill>
        <p:spPr>
          <a:xfrm rot="5400000">
            <a:off x="5853272" y="3884373"/>
            <a:ext cx="2363531" cy="297944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4"/>
            <a:ext cx="2231329" cy="1274174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139063" y="296094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nhaltsplatzhalt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7541" y="3321371"/>
            <a:ext cx="3587084" cy="269031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74" y="296094"/>
            <a:ext cx="4876721" cy="365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4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39063" y="296093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6"/>
            <a:ext cx="3631612" cy="472706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Gartenzeit und frische Luft</a:t>
            </a:r>
            <a:r>
              <a:rPr lang="de-DE" dirty="0">
                <a:latin typeface="Century Gothic" panose="020B0502020202020204" pitchFamily="34" charset="0"/>
              </a:rPr>
              <a:t>	</a:t>
            </a:r>
            <a:endParaRPr lang="de-DE" dirty="0" smtClean="0">
              <a:latin typeface="Century Gothic" panose="020B0502020202020204" pitchFamily="34" charset="0"/>
            </a:endParaRP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gerne nutzen wir als 	Ausgleich unseren 		Krippengarten. Hier wird 	</a:t>
            </a:r>
            <a:r>
              <a:rPr lang="de-DE" dirty="0" err="1" smtClean="0">
                <a:latin typeface="Century Gothic" panose="020B0502020202020204" pitchFamily="34" charset="0"/>
              </a:rPr>
              <a:t>Bewegungsbedüfnissen</a:t>
            </a:r>
            <a:r>
              <a:rPr lang="de-DE" dirty="0" smtClean="0">
                <a:latin typeface="Century Gothic" panose="020B0502020202020204" pitchFamily="34" charset="0"/>
              </a:rPr>
              <a:t> 	nachgegangen, gekocht, 	gebaut, mit Fahrzeugen 	gefahren, 	Sinneserfahrungen getätigt 	und vieles mehr …</a:t>
            </a:r>
          </a:p>
          <a:p>
            <a:endParaRPr lang="de-DE" dirty="0"/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36" y="429522"/>
            <a:ext cx="4314493" cy="3235870"/>
          </a:xfr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3716" y="2842049"/>
            <a:ext cx="4134879" cy="31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39063" y="296092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1349" y="1511331"/>
            <a:ext cx="5256591" cy="3942442"/>
          </a:xfrm>
        </p:spPr>
      </p:pic>
      <p:sp>
        <p:nvSpPr>
          <p:cNvPr id="8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5"/>
            <a:ext cx="3631612" cy="472706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Wir erkunden </a:t>
            </a:r>
            <a:r>
              <a:rPr lang="de-DE" sz="1800" b="1" dirty="0" err="1" smtClean="0">
                <a:latin typeface="Century Gothic" panose="020B0502020202020204" pitchFamily="34" charset="0"/>
              </a:rPr>
              <a:t>Niederraunau</a:t>
            </a:r>
            <a:r>
              <a:rPr lang="de-DE" sz="1800" b="1" dirty="0" smtClean="0">
                <a:latin typeface="Century Gothic" panose="020B0502020202020204" pitchFamily="34" charset="0"/>
              </a:rPr>
              <a:t> – was in unserer Umgebung zu finden ist</a:t>
            </a:r>
            <a:r>
              <a:rPr lang="de-DE" dirty="0">
                <a:latin typeface="Century Gothic" panose="020B0502020202020204" pitchFamily="34" charset="0"/>
              </a:rPr>
              <a:t>	</a:t>
            </a:r>
            <a:endParaRPr lang="de-DE" dirty="0" smtClean="0">
              <a:latin typeface="Century Gothic" panose="020B0502020202020204" pitchFamily="34" charset="0"/>
            </a:endParaRP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zu unserem </a:t>
            </a:r>
            <a:r>
              <a:rPr lang="de-DE" dirty="0" err="1" smtClean="0">
                <a:latin typeface="Century Gothic" panose="020B0502020202020204" pitchFamily="34" charset="0"/>
              </a:rPr>
              <a:t>Kirppenalltag</a:t>
            </a:r>
            <a:r>
              <a:rPr lang="de-DE" dirty="0" smtClean="0">
                <a:latin typeface="Century Gothic" panose="020B0502020202020204" pitchFamily="34" charset="0"/>
              </a:rPr>
              <a:t> 	gehören auch vereinzelte 	Spaziergänge oder kleine 	Ausflüge durch 	</a:t>
            </a:r>
            <a:r>
              <a:rPr lang="de-DE" dirty="0" err="1" smtClean="0">
                <a:latin typeface="Century Gothic" panose="020B0502020202020204" pitchFamily="34" charset="0"/>
              </a:rPr>
              <a:t>Niederraunau</a:t>
            </a:r>
            <a:endParaRPr lang="de-DE" dirty="0" smtClean="0">
              <a:latin typeface="Century Gothic" panose="020B0502020202020204" pitchFamily="34" charset="0"/>
            </a:endParaRP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-die „kleinen“ erhalten 	hierbei die Möglichkeit den 	</a:t>
            </a:r>
            <a:r>
              <a:rPr lang="de-DE" dirty="0" smtClean="0">
                <a:latin typeface="Century Gothic" panose="020B0502020202020204" pitchFamily="34" charset="0"/>
              </a:rPr>
              <a:t>„Bus“ </a:t>
            </a:r>
            <a:r>
              <a:rPr lang="de-DE" dirty="0" smtClean="0">
                <a:latin typeface="Century Gothic" panose="020B0502020202020204" pitchFamily="34" charset="0"/>
              </a:rPr>
              <a:t>für weitere Strecken </a:t>
            </a:r>
            <a:r>
              <a:rPr lang="de-DE" dirty="0" smtClean="0">
                <a:latin typeface="Century Gothic" panose="020B0502020202020204" pitchFamily="34" charset="0"/>
              </a:rPr>
              <a:t>	zu nutzen</a:t>
            </a:r>
            <a:r>
              <a:rPr lang="de-DE" dirty="0" smtClean="0">
                <a:latin typeface="Century Gothic" panose="020B0502020202020204" pitchFamily="34" charset="0"/>
              </a:rPr>
              <a:t>, wobei die 	</a:t>
            </a:r>
            <a:r>
              <a:rPr lang="de-DE" dirty="0" smtClean="0">
                <a:latin typeface="Century Gothic" panose="020B0502020202020204" pitchFamily="34" charset="0"/>
              </a:rPr>
              <a:t>„</a:t>
            </a:r>
            <a:r>
              <a:rPr lang="de-DE" dirty="0" smtClean="0">
                <a:latin typeface="Century Gothic" panose="020B0502020202020204" pitchFamily="34" charset="0"/>
              </a:rPr>
              <a:t>großen“ sich</a:t>
            </a:r>
            <a:r>
              <a:rPr lang="de-DE" dirty="0">
                <a:latin typeface="Century Gothic" panose="020B0502020202020204" pitchFamily="34" charset="0"/>
              </a:rPr>
              <a:t> </a:t>
            </a:r>
            <a:r>
              <a:rPr lang="de-DE" dirty="0" smtClean="0">
                <a:latin typeface="Century Gothic" panose="020B0502020202020204" pitchFamily="34" charset="0"/>
              </a:rPr>
              <a:t>beim Laufen 	erproben dürfen	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es geht auf Ausflüge 	durch das Dorf, Felder, 	Wiesen und Wald. Auf den 	Spielplatz oder den 	Sportplatz. Zum erleben 	von Tieren und Maschinen 	und vielem mehr …</a:t>
            </a:r>
          </a:p>
          <a:p>
            <a:endParaRPr lang="de-DE" dirty="0" smtClean="0">
              <a:latin typeface="Century Gothic" panose="020B0502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48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134811" y="1828800"/>
            <a:ext cx="5747931" cy="24993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4000" u="sng" dirty="0" smtClean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de-DE" sz="4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de-DE" sz="40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4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4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4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32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3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35" y="143963"/>
            <a:ext cx="2231329" cy="1274174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39063" y="296092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der Alltag in unserer 	       Kinderkrippe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5"/>
            <a:ext cx="3631612" cy="472706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Nun wird es Zeit nach Hause zu gehen …</a:t>
            </a:r>
            <a:r>
              <a:rPr lang="de-DE" dirty="0">
                <a:latin typeface="Century Gothic" panose="020B0502020202020204" pitchFamily="34" charset="0"/>
              </a:rPr>
              <a:t>	</a:t>
            </a:r>
            <a:endParaRPr lang="de-DE" dirty="0" smtClean="0">
              <a:latin typeface="Century Gothic" panose="020B0502020202020204" pitchFamily="34" charset="0"/>
            </a:endParaRP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eine der 	abholberechtigten 	Personen kommt nun und 	die Spielzeit für Ihr Kind ist 	nun beendet. Gemeinsam 	darf das Kind nun Zuhause 	mit Ihnen den Kita-Tag 	verarbeiten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wenn wir im Garten sind, 	werden die Kinder gleich 	am Gartentor abgeholt	</a:t>
            </a:r>
          </a:p>
          <a:p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03" y="1733005"/>
            <a:ext cx="6237952" cy="4678463"/>
          </a:xfrm>
        </p:spPr>
      </p:pic>
    </p:spTree>
    <p:extLst>
      <p:ext uri="{BB962C8B-B14F-4D97-AF65-F5344CB8AC3E}">
        <p14:creationId xmlns:p14="http://schemas.microsoft.com/office/powerpoint/2010/main" val="291057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074" y="5310052"/>
            <a:ext cx="10113645" cy="822960"/>
          </a:xfrm>
        </p:spPr>
        <p:txBody>
          <a:bodyPr/>
          <a:lstStyle/>
          <a:p>
            <a:pPr algn="ctr"/>
            <a:r>
              <a:rPr lang="de-DE" sz="4400" dirty="0" smtClean="0"/>
              <a:t>Wir freuen uns auf eine schöne gemeinsame Krippenzeit mit Ihnen und </a:t>
            </a:r>
            <a:r>
              <a:rPr lang="de-DE" sz="4400" smtClean="0"/>
              <a:t>Ihren </a:t>
            </a:r>
            <a:r>
              <a:rPr lang="de-DE" sz="4400" smtClean="0"/>
              <a:t>Kindern!</a:t>
            </a:r>
            <a:endParaRPr lang="de-DE" sz="44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/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2012" y="6342452"/>
            <a:ext cx="10113264" cy="594360"/>
          </a:xfrm>
        </p:spPr>
        <p:txBody>
          <a:bodyPr>
            <a:normAutofit/>
          </a:bodyPr>
          <a:lstStyle/>
          <a:p>
            <a:pPr algn="r"/>
            <a:r>
              <a:rPr lang="de-DE" sz="2400" dirty="0" smtClean="0">
                <a:latin typeface="Century Gothic" panose="020B0502020202020204" pitchFamily="34" charset="0"/>
              </a:rPr>
              <a:t>Ihre Bienen und Käfer</a:t>
            </a:r>
            <a:endParaRPr lang="de-DE" sz="2400" dirty="0">
              <a:latin typeface="Century Gothic" panose="020B0502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-5555"/>
            <a:ext cx="12192000" cy="49206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5841" r="3524" b="10730"/>
          <a:stretch/>
        </p:blipFill>
        <p:spPr>
          <a:xfrm>
            <a:off x="243833" y="-5555"/>
            <a:ext cx="7437120" cy="49206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r="11238"/>
          <a:stretch/>
        </p:blipFill>
        <p:spPr>
          <a:xfrm rot="5400000">
            <a:off x="7505620" y="446409"/>
            <a:ext cx="491397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9063" y="296092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8734" y="960978"/>
            <a:ext cx="4413386" cy="3310040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6"/>
            <a:ext cx="3500846" cy="417140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„Hier geht’s zu uns“ 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unser eigener 	Eingang in die Krippe 	(eine weitere Möglichkeit 	ist die Zwischentür zum 	Kindergarten)</a:t>
            </a:r>
          </a:p>
          <a:p>
            <a:endParaRPr lang="de-DE" dirty="0">
              <a:latin typeface="Century Gothic" panose="020B0502020202020204" pitchFamily="34" charset="0"/>
            </a:endParaRPr>
          </a:p>
          <a:p>
            <a:endParaRPr lang="de-DE" sz="1800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Unsere Haustüre</a:t>
            </a:r>
          </a:p>
          <a:p>
            <a:r>
              <a:rPr lang="de-DE" sz="1800" b="1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über unseren Türöffner 	gelangt man hier zu den 	Bring- und Abholzeiten in 	die Einrichtung</a:t>
            </a:r>
            <a:endParaRPr lang="de-DE" sz="1800" b="1" dirty="0" smtClean="0">
              <a:latin typeface="Century Gothic" panose="020B0502020202020204" pitchFamily="34" charset="0"/>
            </a:endParaRPr>
          </a:p>
          <a:p>
            <a:endParaRPr lang="de-DE" dirty="0" smtClean="0">
              <a:latin typeface="Century Gothic" panose="020B0502020202020204" pitchFamily="34" charset="0"/>
            </a:endParaRP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2903" y="2330995"/>
            <a:ext cx="4783911" cy="35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5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9063" y="296092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932" y="2958013"/>
            <a:ext cx="4783910" cy="3587933"/>
          </a:xfrm>
          <a:prstGeom prst="rect">
            <a:avLst/>
          </a:prstGeom>
        </p:spPr>
      </p:pic>
      <p:pic>
        <p:nvPicPr>
          <p:cNvPr id="6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06" y="278675"/>
            <a:ext cx="4413386" cy="3310039"/>
          </a:xfrm>
        </p:spPr>
      </p:pic>
      <p:sp>
        <p:nvSpPr>
          <p:cNvPr id="7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5"/>
            <a:ext cx="3500846" cy="435428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Auf dem Weg zur Garderobe 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-gelangt man 	zunächst vorbei an 	unserem 	Kinderwagen- 	</a:t>
            </a:r>
            <a:r>
              <a:rPr lang="de-DE" dirty="0" err="1" smtClean="0">
                <a:latin typeface="Century Gothic" panose="020B0502020202020204" pitchFamily="34" charset="0"/>
              </a:rPr>
              <a:t>abstellplatz</a:t>
            </a:r>
            <a:r>
              <a:rPr lang="de-DE" dirty="0" smtClean="0">
                <a:latin typeface="Century Gothic" panose="020B0502020202020204" pitchFamily="34" charset="0"/>
              </a:rPr>
              <a:t> für unsere 	„Krippenbusse“</a:t>
            </a:r>
            <a:endParaRPr lang="de-DE" dirty="0">
              <a:latin typeface="Century Gothic" panose="020B0502020202020204" pitchFamily="34" charset="0"/>
            </a:endParaRPr>
          </a:p>
          <a:p>
            <a:endParaRPr lang="de-DE" sz="1800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Unsere Garderobe</a:t>
            </a:r>
          </a:p>
          <a:p>
            <a:r>
              <a:rPr lang="de-DE" sz="1800" b="1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die Bienen- und 	Käfergruppe teilt sich 	einen gemeinsamen 	Garderobenbereich, in 	der jedes Kind seinen 	persönlichen Platz hat</a:t>
            </a:r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9063" y="296092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6"/>
            <a:ext cx="3500846" cy="454587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Alle Infos auf einen Blick – unsere </a:t>
            </a:r>
            <a:r>
              <a:rPr lang="de-DE" sz="1800" b="1" dirty="0" err="1" smtClean="0">
                <a:latin typeface="Century Gothic" panose="020B0502020202020204" pitchFamily="34" charset="0"/>
              </a:rPr>
              <a:t>Infowand</a:t>
            </a:r>
            <a:endParaRPr lang="de-DE" sz="1800" b="1" dirty="0" smtClean="0">
              <a:latin typeface="Century Gothic" panose="020B0502020202020204" pitchFamily="34" charset="0"/>
            </a:endParaRP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-im Eingangsbereich ist 	außerdem unsere 	</a:t>
            </a:r>
            <a:r>
              <a:rPr lang="de-DE" dirty="0" err="1" smtClean="0">
                <a:latin typeface="Century Gothic" panose="020B0502020202020204" pitchFamily="34" charset="0"/>
              </a:rPr>
              <a:t>Infowand</a:t>
            </a:r>
            <a:r>
              <a:rPr lang="de-DE" dirty="0" smtClean="0">
                <a:latin typeface="Century Gothic" panose="020B0502020202020204" pitchFamily="34" charset="0"/>
              </a:rPr>
              <a:t> mit allen 	wichtigen und aktuellen 	Informationen</a:t>
            </a:r>
            <a:endParaRPr lang="de-DE" dirty="0">
              <a:latin typeface="Century Gothic" panose="020B0502020202020204" pitchFamily="34" charset="0"/>
            </a:endParaRPr>
          </a:p>
          <a:p>
            <a:endParaRPr lang="de-DE" sz="1800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Die kleine Tafel daneben…</a:t>
            </a:r>
          </a:p>
          <a:p>
            <a:r>
              <a:rPr lang="de-DE" sz="1800" b="1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… gibt uns einen 	Überblick über das 		anwesende Personal, 	über die einzelnen 	Telefonnummern im Haus, 	sowie den aktuellen 	Elternbeirat</a:t>
            </a:r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66" y="3395618"/>
            <a:ext cx="4386217" cy="3289663"/>
          </a:xfrm>
          <a:prstGeom prst="rect">
            <a:avLst/>
          </a:prstGeom>
        </p:spPr>
      </p:pic>
      <p:pic>
        <p:nvPicPr>
          <p:cNvPr id="6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23" y="394921"/>
            <a:ext cx="4413386" cy="3310039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 rot="16590748">
            <a:off x="5254094" y="1618022"/>
            <a:ext cx="204024" cy="253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75" y="1311510"/>
            <a:ext cx="243081" cy="3174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766" y="1298615"/>
            <a:ext cx="298730" cy="3901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766" y="734372"/>
            <a:ext cx="298730" cy="39017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9319846" y="5545014"/>
            <a:ext cx="1049216" cy="79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Elternbeirat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464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9063" y="296092"/>
            <a:ext cx="3762376" cy="1116329"/>
          </a:xfr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4957" y="904304"/>
            <a:ext cx="3960000" cy="2970000"/>
          </a:xfrm>
        </p:spPr>
      </p:pic>
      <p:sp>
        <p:nvSpPr>
          <p:cNvPr id="7" name="Textplatzhalter 5"/>
          <p:cNvSpPr>
            <a:spLocks noGrp="1"/>
          </p:cNvSpPr>
          <p:nvPr>
            <p:ph type="body" sz="half" idx="2"/>
          </p:nvPr>
        </p:nvSpPr>
        <p:spPr>
          <a:xfrm>
            <a:off x="269828" y="1733006"/>
            <a:ext cx="3500846" cy="482214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Was auf unserer </a:t>
            </a:r>
            <a:r>
              <a:rPr lang="de-DE" sz="1800" b="1" dirty="0" err="1" smtClean="0">
                <a:latin typeface="Century Gothic" panose="020B0502020202020204" pitchFamily="34" charset="0"/>
              </a:rPr>
              <a:t>Infowand</a:t>
            </a:r>
            <a:r>
              <a:rPr lang="de-DE" sz="1800" b="1" dirty="0" smtClean="0">
                <a:latin typeface="Century Gothic" panose="020B0502020202020204" pitchFamily="34" charset="0"/>
              </a:rPr>
              <a:t> zu finden ist: 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-unsere </a:t>
            </a:r>
            <a:r>
              <a:rPr lang="de-DE" dirty="0" err="1" smtClean="0">
                <a:latin typeface="Century Gothic" panose="020B0502020202020204" pitchFamily="34" charset="0"/>
              </a:rPr>
              <a:t>Infowand</a:t>
            </a:r>
            <a:r>
              <a:rPr lang="de-DE" dirty="0" smtClean="0">
                <a:latin typeface="Century Gothic" panose="020B0502020202020204" pitchFamily="34" charset="0"/>
              </a:rPr>
              <a:t> ist 	unterteilt in drei Bereiche. 	</a:t>
            </a:r>
            <a:r>
              <a:rPr lang="de-DE" dirty="0">
                <a:latin typeface="Century Gothic" panose="020B0502020202020204" pitchFamily="34" charset="0"/>
              </a:rPr>
              <a:t>E</a:t>
            </a:r>
            <a:r>
              <a:rPr lang="de-DE" dirty="0" smtClean="0">
                <a:latin typeface="Century Gothic" panose="020B0502020202020204" pitchFamily="34" charset="0"/>
              </a:rPr>
              <a:t>inen der Bienen, einen 	der Käfer, sowie eine 	gemeinsamen Bereich in 	der Mitte, welcher beide 	Gruppen betrifft</a:t>
            </a:r>
          </a:p>
          <a:p>
            <a:r>
              <a:rPr lang="de-DE" dirty="0">
                <a:latin typeface="Century Gothic" panose="020B0502020202020204" pitchFamily="34" charset="0"/>
              </a:rPr>
              <a:t>	</a:t>
            </a:r>
            <a:r>
              <a:rPr lang="de-DE" dirty="0" smtClean="0">
                <a:latin typeface="Century Gothic" panose="020B0502020202020204" pitchFamily="34" charset="0"/>
              </a:rPr>
              <a:t>- hier finden sich aktuelle 	Infos zum pädagogischen 	und organisatorischen 	Geschehen in den 	Gruppen</a:t>
            </a:r>
            <a:endParaRPr lang="de-DE" sz="1800" b="1" dirty="0" smtClean="0">
              <a:latin typeface="Century Gothic" panose="020B0502020202020204" pitchFamily="34" charset="0"/>
            </a:endParaRPr>
          </a:p>
          <a:p>
            <a:endParaRPr lang="de-DE" dirty="0" smtClean="0">
              <a:latin typeface="Century Gothic" panose="020B0502020202020204" pitchFamily="34" charset="0"/>
            </a:endParaRPr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1941" y="3090154"/>
            <a:ext cx="3960000" cy="29700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209212" y="1837508"/>
            <a:ext cx="583474" cy="7576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8471548" y="4140926"/>
            <a:ext cx="583474" cy="7576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074" y="2846765"/>
            <a:ext cx="597460" cy="78035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21309" r="3284" b="24987"/>
          <a:stretch/>
        </p:blipFill>
        <p:spPr>
          <a:xfrm rot="5400000">
            <a:off x="9210064" y="2677886"/>
            <a:ext cx="3796935" cy="1593669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10331196" y="3340714"/>
            <a:ext cx="267135" cy="800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139063" y="278675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nhaltsplatzhalt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4957" y="886887"/>
            <a:ext cx="3960000" cy="2970000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139063" y="261258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1941" y="3072737"/>
            <a:ext cx="3960000" cy="2970000"/>
          </a:xfrm>
          <a:prstGeom prst="rect">
            <a:avLst/>
          </a:prstGeom>
        </p:spPr>
      </p:pic>
      <p:pic>
        <p:nvPicPr>
          <p:cNvPr id="21" name="Inhaltsplatzhalt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4957" y="869470"/>
            <a:ext cx="3960000" cy="2970000"/>
          </a:xfrm>
          <a:prstGeom prst="rect">
            <a:avLst/>
          </a:prstGeom>
        </p:spPr>
      </p:pic>
      <p:sp>
        <p:nvSpPr>
          <p:cNvPr id="22" name="Titel 1"/>
          <p:cNvSpPr txBox="1">
            <a:spLocks/>
          </p:cNvSpPr>
          <p:nvPr/>
        </p:nvSpPr>
        <p:spPr>
          <a:xfrm>
            <a:off x="139063" y="243841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5982" y="1837508"/>
            <a:ext cx="596203" cy="7750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6256" y="4114800"/>
            <a:ext cx="596203" cy="77506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527" y="2829348"/>
            <a:ext cx="613672" cy="7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sp>
        <p:nvSpPr>
          <p:cNvPr id="7" name="Textplatzhalter 5"/>
          <p:cNvSpPr txBox="1">
            <a:spLocks/>
          </p:cNvSpPr>
          <p:nvPr/>
        </p:nvSpPr>
        <p:spPr>
          <a:xfrm>
            <a:off x="269828" y="1698172"/>
            <a:ext cx="3500846" cy="482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b="1" dirty="0" smtClean="0">
                <a:latin typeface="Century Gothic" panose="020B0502020202020204" pitchFamily="34" charset="0"/>
              </a:rPr>
              <a:t>Auf dem Weg in die </a:t>
            </a:r>
            <a:r>
              <a:rPr lang="de-DE" sz="1800" b="1" dirty="0" err="1" smtClean="0">
                <a:latin typeface="Century Gothic" panose="020B0502020202020204" pitchFamily="34" charset="0"/>
              </a:rPr>
              <a:t>Gurppe</a:t>
            </a:r>
            <a:r>
              <a:rPr lang="de-DE" sz="1800" b="1" dirty="0" smtClean="0">
                <a:latin typeface="Century Gothic" panose="020B0502020202020204" pitchFamily="34" charset="0"/>
              </a:rPr>
              <a:t> </a:t>
            </a:r>
            <a:r>
              <a:rPr lang="de-DE" sz="1800" b="1" dirty="0" smtClean="0">
                <a:latin typeface="Century Gothic" panose="020B0502020202020204" pitchFamily="34" charset="0"/>
              </a:rPr>
              <a:t>…</a:t>
            </a:r>
          </a:p>
          <a:p>
            <a:r>
              <a:rPr lang="de-DE" dirty="0" smtClean="0">
                <a:latin typeface="Century Gothic" panose="020B0502020202020204" pitchFamily="34" charset="0"/>
              </a:rPr>
              <a:t>	-kommen die Bienen und 	Käfer Kinder durch 	unseren Gang - der 	großzügige Gang wird 	bei Bedarf auch als 	Möglichkeit zum 	Bewegen genutzt und 	lädt mit den 	verschiedenen 	</a:t>
            </a:r>
            <a:r>
              <a:rPr lang="de-DE" dirty="0" err="1" smtClean="0">
                <a:latin typeface="Century Gothic" panose="020B0502020202020204" pitchFamily="34" charset="0"/>
              </a:rPr>
              <a:t>Motorikwänden</a:t>
            </a:r>
            <a:r>
              <a:rPr lang="de-DE" dirty="0">
                <a:latin typeface="Century Gothic" panose="020B0502020202020204" pitchFamily="34" charset="0"/>
              </a:rPr>
              <a:t> </a:t>
            </a:r>
            <a:r>
              <a:rPr lang="de-DE" dirty="0" smtClean="0">
                <a:latin typeface="Century Gothic" panose="020B0502020202020204" pitchFamily="34" charset="0"/>
              </a:rPr>
              <a:t>zum 	Erforschen ein</a:t>
            </a:r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3144" y="2595930"/>
            <a:ext cx="4485017" cy="3363763"/>
          </a:xfrm>
          <a:prstGeom prst="rect">
            <a:avLst/>
          </a:prstGeom>
        </p:spPr>
      </p:pic>
      <p:pic>
        <p:nvPicPr>
          <p:cNvPr id="8" name="Inhaltsplatzhalt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51" y="261259"/>
            <a:ext cx="4606835" cy="3455127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39063" y="243841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11249" r="9204" b="16523"/>
          <a:stretch/>
        </p:blipFill>
        <p:spPr>
          <a:xfrm>
            <a:off x="5024707" y="4277811"/>
            <a:ext cx="2525487" cy="19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22269"/>
            <a:ext cx="2231490" cy="1271102"/>
          </a:xfrm>
          <a:prstGeom prst="rect">
            <a:avLst/>
          </a:prstGeom>
        </p:spPr>
      </p:pic>
      <p:sp>
        <p:nvSpPr>
          <p:cNvPr id="7" name="Textplatzhalter 5"/>
          <p:cNvSpPr txBox="1">
            <a:spLocks/>
          </p:cNvSpPr>
          <p:nvPr/>
        </p:nvSpPr>
        <p:spPr>
          <a:xfrm>
            <a:off x="269828" y="1715589"/>
            <a:ext cx="3500846" cy="482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de-DE" sz="2000" b="1" dirty="0" smtClean="0">
                <a:latin typeface="Century Gothic" panose="020B0502020202020204" pitchFamily="34" charset="0"/>
              </a:rPr>
              <a:t>Willkommen in unserer </a:t>
            </a:r>
            <a:r>
              <a:rPr lang="de-DE" sz="2400" b="1" u="sng" dirty="0" smtClean="0">
                <a:latin typeface="Century Gothic" panose="020B0502020202020204" pitchFamily="34" charset="0"/>
              </a:rPr>
              <a:t>Bienengruppe</a:t>
            </a:r>
            <a:r>
              <a:rPr lang="de-DE" dirty="0" smtClean="0">
                <a:latin typeface="Century Gothic" panose="020B0502020202020204" pitchFamily="34" charset="0"/>
              </a:rPr>
              <a:t>	</a:t>
            </a:r>
          </a:p>
          <a:p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39063" y="261258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39063" y="243841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6" y="106485"/>
            <a:ext cx="2231490" cy="1271102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39063" y="228057"/>
            <a:ext cx="3762376" cy="111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4450" cmpd="thinThick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u="sng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Unser Krippe </a:t>
            </a: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b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die Räumlichkeiten </a:t>
            </a:r>
            <a:b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00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	   der Bienen und Käfer 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r="14223" b="9684"/>
          <a:stretch/>
        </p:blipFill>
        <p:spPr>
          <a:xfrm rot="5400000">
            <a:off x="774925" y="3405653"/>
            <a:ext cx="2490651" cy="2263031"/>
          </a:xfrm>
          <a:prstGeom prst="rect">
            <a:avLst/>
          </a:prstGeom>
        </p:spPr>
      </p:pic>
      <p:pic>
        <p:nvPicPr>
          <p:cNvPr id="16" name="Inhaltsplatzhalter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8348" y="768135"/>
            <a:ext cx="3335927" cy="2501945"/>
          </a:xfr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9075"/>
          <a:stretch/>
        </p:blipFill>
        <p:spPr>
          <a:xfrm>
            <a:off x="4615339" y="3882752"/>
            <a:ext cx="3326675" cy="259926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2" r="3657"/>
          <a:stretch/>
        </p:blipFill>
        <p:spPr>
          <a:xfrm>
            <a:off x="7258402" y="1271451"/>
            <a:ext cx="2982878" cy="211510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/>
          <a:stretch/>
        </p:blipFill>
        <p:spPr>
          <a:xfrm>
            <a:off x="8083132" y="3484397"/>
            <a:ext cx="3916274" cy="31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4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ückblick">
  <a:themeElements>
    <a:clrScheme name="Rückblick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1879</Words>
  <Application>Microsoft Office PowerPoint</Application>
  <PresentationFormat>Breitbild</PresentationFormat>
  <Paragraphs>136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Calibri</vt:lpstr>
      <vt:lpstr>Calibri Light</vt:lpstr>
      <vt:lpstr>Century Gothic</vt:lpstr>
      <vt:lpstr>Wingdings</vt:lpstr>
      <vt:lpstr>Rückblick</vt:lpstr>
      <vt:lpstr>„WILLKOMMEN IN UNSERER KINDERKRIPPE ST.GABRIEL“</vt:lpstr>
      <vt:lpstr>Wir dürfen vorstellen:</vt:lpstr>
      <vt:lpstr>PowerPoint-Präsentation</vt:lpstr>
      <vt:lpstr>Unser Krippe –  die Räumlichkeiten      der Bienen und Käfer </vt:lpstr>
      <vt:lpstr>Unser Krippe –  die Räumlichkeiten      der Bienen und Käfer </vt:lpstr>
      <vt:lpstr>Unser Krippe –  die Räumlichkeiten      der Bienen und Käfer </vt:lpstr>
      <vt:lpstr>Unser Krippe –  die Räumlichkeiten      der Bienen und Käfer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 Krippe –  der Alltag in unserer         Kinderkrippe </vt:lpstr>
      <vt:lpstr>Unser Krippe –  der Alltag in unserer         Kinderkrippe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 Krippe –  der Alltag in unserer         Kinderkrippe </vt:lpstr>
      <vt:lpstr>Unser Krippe –  der Alltag in unserer         Kinderkrippe </vt:lpstr>
      <vt:lpstr>Unser Krippe –  der Alltag in unserer         Kinderkrippe </vt:lpstr>
      <vt:lpstr>Wir freuen uns auf eine schöne gemeinsame Krippenzeit mit Ihnen und Ihren Kindern!</vt:lpstr>
    </vt:vector>
  </TitlesOfParts>
  <Company>Bistum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Krippe –  die Räumlichkeiten    der Bienen und Käfer</dc:title>
  <dc:creator>Plura Stefanie</dc:creator>
  <cp:lastModifiedBy>Plura Stefanie</cp:lastModifiedBy>
  <cp:revision>45</cp:revision>
  <dcterms:created xsi:type="dcterms:W3CDTF">2024-05-23T07:44:43Z</dcterms:created>
  <dcterms:modified xsi:type="dcterms:W3CDTF">2024-06-07T11:26:11Z</dcterms:modified>
</cp:coreProperties>
</file>