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35"/>
  </p:notesMasterIdLst>
  <p:sldIdLst>
    <p:sldId id="280" r:id="rId2"/>
    <p:sldId id="282" r:id="rId3"/>
    <p:sldId id="281" r:id="rId4"/>
    <p:sldId id="257" r:id="rId5"/>
    <p:sldId id="258" r:id="rId6"/>
    <p:sldId id="263" r:id="rId7"/>
    <p:sldId id="270" r:id="rId8"/>
    <p:sldId id="271" r:id="rId9"/>
    <p:sldId id="260" r:id="rId10"/>
    <p:sldId id="261" r:id="rId11"/>
    <p:sldId id="262" r:id="rId12"/>
    <p:sldId id="272" r:id="rId13"/>
    <p:sldId id="274" r:id="rId14"/>
    <p:sldId id="292" r:id="rId15"/>
    <p:sldId id="259" r:id="rId16"/>
    <p:sldId id="287" r:id="rId17"/>
    <p:sldId id="286" r:id="rId18"/>
    <p:sldId id="288" r:id="rId19"/>
    <p:sldId id="289" r:id="rId20"/>
    <p:sldId id="290" r:id="rId21"/>
    <p:sldId id="291" r:id="rId22"/>
    <p:sldId id="275" r:id="rId23"/>
    <p:sldId id="276" r:id="rId24"/>
    <p:sldId id="277" r:id="rId25"/>
    <p:sldId id="278" r:id="rId26"/>
    <p:sldId id="269" r:id="rId27"/>
    <p:sldId id="264" r:id="rId28"/>
    <p:sldId id="268" r:id="rId29"/>
    <p:sldId id="267" r:id="rId30"/>
    <p:sldId id="265" r:id="rId31"/>
    <p:sldId id="283" r:id="rId32"/>
    <p:sldId id="284" r:id="rId33"/>
    <p:sldId id="28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88" d="100"/>
          <a:sy n="88" d="100"/>
        </p:scale>
        <p:origin x="50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5D3A1-9B13-4D76-83E2-4340BBEDACFE}" type="datetimeFigureOut">
              <a:rPr lang="de-DE" smtClean="0"/>
              <a:t>17.02.2025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ACD68-E3BA-4C68-A2C9-C04FF45D7CF7}" type="slidenum">
              <a:rPr lang="de-DE" smtClean="0"/>
              <a:t>‹Nr.›</a:t>
            </a:fld>
            <a:endParaRPr lang="de-DE"/>
          </a:p>
        </p:txBody>
      </p:sp>
    </p:spTree>
    <p:extLst>
      <p:ext uri="{BB962C8B-B14F-4D97-AF65-F5344CB8AC3E}">
        <p14:creationId xmlns:p14="http://schemas.microsoft.com/office/powerpoint/2010/main" val="136702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6E7C1220-302B-4D0C-9B52-B56B12142F76}"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293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Date Placeholder 2"/>
          <p:cNvSpPr>
            <a:spLocks noGrp="1"/>
          </p:cNvSpPr>
          <p:nvPr>
            <p:ph type="dt" sz="half" idx="10"/>
          </p:nvPr>
        </p:nvSpPr>
        <p:spPr/>
        <p:txBody>
          <a:bodyPr/>
          <a:lstStyle/>
          <a:p>
            <a:fld id="{95E19A79-38F1-4E1E-A65F-0EFFD74D8A64}" type="datetime1">
              <a:rPr lang="en-US" smtClean="0"/>
              <a:t>2/17/2025</a:t>
            </a:fld>
            <a:endParaRPr lang="en-US" dirty="0"/>
          </a:p>
        </p:txBody>
      </p:sp>
      <p:sp>
        <p:nvSpPr>
          <p:cNvPr id="4" name="Footer Placehold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64412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D0CB4AA6-731F-4DCF-8523-D2015AE91BFF}"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853161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smtClean="0"/>
              <a:t>Titelmasterformat durch Klicken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6BD94104-87E8-46FE-8DA0-61055D70A94C}"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97942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C74115CA-0671-48EF-89B8-189AACEC9F2A}"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984261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smtClean="0"/>
              <a:t>Titelmasterformat durch Klicken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smtClean="0"/>
              <a:t>Formatvorlagen des Textmasters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A806753E-C72B-4507-887F-00E870C7F347}"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2509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smtClean="0"/>
              <a:t>Titelmasterformat durch Klicken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smtClean="0"/>
              <a:t>Formatvorlagen des Textmasters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DA94CFF7-A78A-4A46-BF88-A4901FAEEAD3}"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558459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9285BCD9-C9D9-46C6-B3CE-893FB9A9CD20}"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97679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84291A3F-8FE0-41B7-A5BF-71A662F19003}"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812074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nchor="ct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8FB0C580-EC26-470B-B3A3-3774F1ECDBE2}"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96405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61643342-59C1-4BDB-B29E-5741A5057709}" type="datetime1">
              <a:rPr lang="en-US" smtClean="0"/>
              <a:t>2/17/2025</a:t>
            </a:fld>
            <a:endParaRPr lang="en-US" dirty="0"/>
          </a:p>
        </p:txBody>
      </p:sp>
      <p:sp>
        <p:nvSpPr>
          <p:cNvPr id="5" name="Footer Placeholder 4"/>
          <p:cNvSpPr>
            <a:spLocks noGrp="1"/>
          </p:cNvSpPr>
          <p:nvPr>
            <p:ph type="ftr" sz="quarter" idx="11"/>
          </p:nvPr>
        </p:nvSpPr>
        <p:spPr/>
        <p:txBody>
          <a:bodyPr/>
          <a:lstStyle/>
          <a:p>
            <a:r>
              <a:rPr lang="de-DE" smtClean="0"/>
              <a:t>Infoveranstaltung Bildungsplan Kita St. Gabriel Februar 2025</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125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0D28B1E2-8C23-4863-808A-C2549191A011}" type="datetime1">
              <a:rPr lang="en-US" smtClean="0"/>
              <a:t>2/17/2025</a:t>
            </a:fld>
            <a:endParaRPr lang="en-US" dirty="0"/>
          </a:p>
        </p:txBody>
      </p:sp>
      <p:sp>
        <p:nvSpPr>
          <p:cNvPr id="6" name="Footer Placeholder 5"/>
          <p:cNvSpPr>
            <a:spLocks noGrp="1"/>
          </p:cNvSpPr>
          <p:nvPr>
            <p:ph type="ftr" sz="quarter" idx="11"/>
          </p:nvPr>
        </p:nvSpPr>
        <p:spPr/>
        <p:txBody>
          <a:bodyPr/>
          <a:lstStyle/>
          <a:p>
            <a:r>
              <a:rPr lang="de-DE" smtClean="0"/>
              <a:t>Infoveranstaltung Bildungsplan Kita St. Gabriel Februar 2025</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343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12C3F477-5A3D-4190-AC1B-D0A4F5BCF9EF}" type="datetime1">
              <a:rPr lang="en-US" smtClean="0"/>
              <a:t>2/17/2025</a:t>
            </a:fld>
            <a:endParaRPr lang="en-US" dirty="0"/>
          </a:p>
        </p:txBody>
      </p:sp>
      <p:sp>
        <p:nvSpPr>
          <p:cNvPr id="8" name="Footer Placeholder 7"/>
          <p:cNvSpPr>
            <a:spLocks noGrp="1"/>
          </p:cNvSpPr>
          <p:nvPr>
            <p:ph type="ftr" sz="quarter" idx="11"/>
          </p:nvPr>
        </p:nvSpPr>
        <p:spPr/>
        <p:txBody>
          <a:bodyPr/>
          <a:lstStyle/>
          <a:p>
            <a:r>
              <a:rPr lang="de-DE" smtClean="0"/>
              <a:t>Infoveranstaltung Bildungsplan Kita St. Gabriel Februar 2025</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87017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AB09E4B2-4A39-4C1F-A74D-CEB7F6204816}" type="datetime1">
              <a:rPr lang="en-US" smtClean="0"/>
              <a:t>2/17/2025</a:t>
            </a:fld>
            <a:endParaRPr lang="en-US" dirty="0"/>
          </a:p>
        </p:txBody>
      </p:sp>
      <p:sp>
        <p:nvSpPr>
          <p:cNvPr id="4" name="Footer Placehold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97500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5F8623-C445-4463-BC08-1FFFF4360FE2}" type="datetime1">
              <a:rPr lang="en-US" smtClean="0"/>
              <a:t>2/17/2025</a:t>
            </a:fld>
            <a:endParaRPr lang="en-US" dirty="0"/>
          </a:p>
        </p:txBody>
      </p:sp>
      <p:sp>
        <p:nvSpPr>
          <p:cNvPr id="3" name="Footer Placeholder 2"/>
          <p:cNvSpPr>
            <a:spLocks noGrp="1"/>
          </p:cNvSpPr>
          <p:nvPr>
            <p:ph type="ftr" sz="quarter" idx="11"/>
          </p:nvPr>
        </p:nvSpPr>
        <p:spPr/>
        <p:txBody>
          <a:bodyPr/>
          <a:lstStyle/>
          <a:p>
            <a:r>
              <a:rPr lang="de-DE" smtClean="0"/>
              <a:t>Infoveranstaltung Bildungsplan Kita St. Gabriel Februar 2025</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55967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smtClean="0"/>
              <a:t>Titelmasterformat durch Klicken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76B6DEF7-6C0B-4DF6-8D86-5FF700FAA099}" type="datetime1">
              <a:rPr lang="en-US" smtClean="0"/>
              <a:t>2/17/2025</a:t>
            </a:fld>
            <a:endParaRPr lang="en-US" dirty="0"/>
          </a:p>
        </p:txBody>
      </p:sp>
      <p:sp>
        <p:nvSpPr>
          <p:cNvPr id="6" name="Footer Placeholder 5"/>
          <p:cNvSpPr>
            <a:spLocks noGrp="1"/>
          </p:cNvSpPr>
          <p:nvPr>
            <p:ph type="ftr" sz="quarter" idx="11"/>
          </p:nvPr>
        </p:nvSpPr>
        <p:spPr/>
        <p:txBody>
          <a:bodyPr/>
          <a:lstStyle/>
          <a:p>
            <a:r>
              <a:rPr lang="de-DE" smtClean="0"/>
              <a:t>Infoveranstaltung Bildungsplan Kita St. Gabriel Februar 2025</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826360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smtClean="0"/>
              <a:t>Titelmasterformat durch Klicken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04A7616C-2D10-4FEB-A49C-F6037973D443}" type="datetime1">
              <a:rPr lang="en-US" smtClean="0"/>
              <a:t>2/17/2025</a:t>
            </a:fld>
            <a:endParaRPr lang="en-US" dirty="0"/>
          </a:p>
        </p:txBody>
      </p:sp>
      <p:sp>
        <p:nvSpPr>
          <p:cNvPr id="6" name="Footer Placeholder 5"/>
          <p:cNvSpPr>
            <a:spLocks noGrp="1"/>
          </p:cNvSpPr>
          <p:nvPr>
            <p:ph type="ftr" sz="quarter" idx="11"/>
          </p:nvPr>
        </p:nvSpPr>
        <p:spPr/>
        <p:txBody>
          <a:bodyPr/>
          <a:lstStyle/>
          <a:p>
            <a:r>
              <a:rPr lang="de-DE" smtClean="0"/>
              <a:t>Infoveranstaltung Bildungsplan Kita St. Gabriel Februar 2025</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215652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F573B4A-DAC2-47A9-A269-9EA87F648CCE}" type="datetime1">
              <a:rPr lang="en-US" smtClean="0"/>
              <a:t>2/17/2025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de-DE" smtClean="0"/>
              <a:t>Infoveranstaltung Bildungsplan Kita St. Gabriel Februar 2025</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43055360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6" Type="http://schemas.openxmlformats.org/officeDocument/2006/relationships/image" Target="../../word/media/image23.svg"/><Relationship Id="rId39" Type="http://schemas.openxmlformats.org/officeDocument/2006/relationships/image" Target="../media/image33.png"/><Relationship Id="rId34" Type="http://schemas.openxmlformats.org/officeDocument/2006/relationships/image" Target="../../word/media/image31.svg"/><Relationship Id="rId42" Type="http://schemas.openxmlformats.org/officeDocument/2006/relationships/image" Target="../media/image36.png"/><Relationship Id="rId38" Type="http://schemas.openxmlformats.org/officeDocument/2006/relationships/image" Target="../media/image32.png"/><Relationship Id="rId2" Type="http://schemas.openxmlformats.org/officeDocument/2006/relationships/image" Target="../media/image28.png"/><Relationship Id="rId41" Type="http://schemas.openxmlformats.org/officeDocument/2006/relationships/image" Target="../media/image35.png"/><Relationship Id="rId1" Type="http://schemas.openxmlformats.org/officeDocument/2006/relationships/slideLayout" Target="../slideLayouts/slideLayout1.xml"/><Relationship Id="rId37" Type="http://schemas.openxmlformats.org/officeDocument/2006/relationships/image" Target="../media/image31.png"/><Relationship Id="rId40" Type="http://schemas.openxmlformats.org/officeDocument/2006/relationships/image" Target="../media/image34.png"/><Relationship Id="rId36" Type="http://schemas.openxmlformats.org/officeDocument/2006/relationships/image" Target="../media/image30.png"/><Relationship Id="rId28" Type="http://schemas.openxmlformats.org/officeDocument/2006/relationships/image" Target="../../word/media/image25.svg"/><Relationship Id="rId35" Type="http://schemas.openxmlformats.org/officeDocument/2006/relationships/image" Target="../media/image29.png"/><Relationship Id="rId30" Type="http://schemas.openxmlformats.org/officeDocument/2006/relationships/image" Target="../../word/media/image27.svg"/><Relationship Id="rId4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Rectangle 2"/>
          <p:cNvSpPr>
            <a:spLocks noChangeArrowheads="1"/>
          </p:cNvSpPr>
          <p:nvPr/>
        </p:nvSpPr>
        <p:spPr bwMode="auto">
          <a:xfrm>
            <a:off x="1042756" y="248441"/>
            <a:ext cx="9939009"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3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Kindertagesstätte St. Gabriel, Niederraunau, Dienstag, 18.Februar 2025 </a:t>
            </a:r>
            <a:endParaRPr kumimoji="0" lang="de-DE" altLang="de-DE" sz="32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3200" b="1" i="0" u="none" strike="noStrike" cap="none" normalizeH="0" baseline="0" dirty="0" smtClean="0">
                <a:ln>
                  <a:noFill/>
                </a:ln>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de-DE" altLang="de-DE" sz="3200" b="1" i="0" u="none" strike="noStrike" cap="none" normalizeH="0" baseline="0" dirty="0" smtClean="0">
                <a:ln>
                  <a:noFill/>
                </a:ln>
                <a:solidFill>
                  <a:srgbClr val="C00000"/>
                </a:solidFill>
                <a:effectLst/>
                <a:latin typeface="Kristen ITC" panose="03050502040202030202" pitchFamily="66" charset="0"/>
                <a:ea typeface="Calibri" panose="020F0502020204030204" pitchFamily="34" charset="0"/>
                <a:cs typeface="Times New Roman" panose="02020603050405020304" pitchFamily="18" charset="0"/>
              </a:rPr>
              <a:t>Wer Basteln studiert hat, hat´s halt drauf</a:t>
            </a:r>
            <a:r>
              <a:rPr kumimoji="0" lang="de-DE" altLang="de-DE" sz="3200" b="1" i="0" u="none" strike="noStrike" cap="none" normalizeH="0" baseline="0" dirty="0" smtClean="0">
                <a:ln>
                  <a:noFill/>
                </a:ln>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de-DE" altLang="de-DE" sz="32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3200" b="0" i="0" u="none" strike="noStrike" cap="none" normalizeH="0" baseline="0" dirty="0" smtClean="0">
                <a:ln>
                  <a:noFill/>
                </a:ln>
                <a:solidFill>
                  <a:srgbClr val="000000"/>
                </a:solidFill>
                <a:effectLst/>
                <a:latin typeface="Comic Sans MS" panose="030F0702030302020204" pitchFamily="66" charset="0"/>
                <a:ea typeface="Calibri" panose="020F0502020204030204" pitchFamily="34" charset="0"/>
                <a:cs typeface="Calibri Light" panose="020F0302020204030204" pitchFamily="34" charset="0"/>
              </a:rPr>
              <a:t>Unsere Kita St. Gabriel und der </a:t>
            </a:r>
            <a:endParaRPr kumimoji="0" lang="de-DE" altLang="de-DE" sz="32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3200" b="0" i="0" u="none" strike="noStrike" cap="none" normalizeH="0" baseline="0" dirty="0" smtClean="0">
                <a:ln>
                  <a:noFill/>
                </a:ln>
                <a:solidFill>
                  <a:srgbClr val="000000"/>
                </a:solidFill>
                <a:effectLst/>
                <a:latin typeface="Comic Sans MS" panose="030F0702030302020204" pitchFamily="66" charset="0"/>
                <a:ea typeface="Calibri" panose="020F0502020204030204" pitchFamily="34" charset="0"/>
                <a:cs typeface="Calibri Light" panose="020F0302020204030204" pitchFamily="34" charset="0"/>
              </a:rPr>
              <a:t>Bayerische Bildungs- und </a:t>
            </a:r>
            <a:endParaRPr kumimoji="0" lang="de-DE" altLang="de-DE" sz="32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3200" b="0" i="0" u="none" strike="noStrike" cap="none" normalizeH="0" baseline="0" dirty="0" smtClean="0">
                <a:ln>
                  <a:noFill/>
                </a:ln>
                <a:solidFill>
                  <a:srgbClr val="000000"/>
                </a:solidFill>
                <a:effectLst/>
                <a:latin typeface="Comic Sans MS" panose="030F0702030302020204" pitchFamily="66" charset="0"/>
                <a:ea typeface="Calibri" panose="020F0502020204030204" pitchFamily="34" charset="0"/>
                <a:cs typeface="Calibri Light" panose="020F0302020204030204" pitchFamily="34" charset="0"/>
              </a:rPr>
              <a:t>Erziehungsplan f</a:t>
            </a:r>
            <a:r>
              <a:rPr kumimoji="0" lang="de-DE" altLang="de-DE" sz="3200" b="0" i="0"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ü</a:t>
            </a:r>
            <a:r>
              <a:rPr kumimoji="0" lang="de-DE" altLang="de-DE" sz="3200" b="0" i="0" u="none" strike="noStrike" cap="none" normalizeH="0" baseline="0" dirty="0" smtClean="0">
                <a:ln>
                  <a:noFill/>
                </a:ln>
                <a:solidFill>
                  <a:srgbClr val="000000"/>
                </a:solidFill>
                <a:effectLst/>
                <a:latin typeface="Comic Sans MS" panose="030F0702030302020204" pitchFamily="66" charset="0"/>
                <a:ea typeface="Calibri" panose="020F0502020204030204" pitchFamily="34" charset="0"/>
                <a:cs typeface="Calibri Light" panose="020F0302020204030204" pitchFamily="34" charset="0"/>
              </a:rPr>
              <a:t>r Kindertagesst</a:t>
            </a:r>
            <a:r>
              <a:rPr kumimoji="0" lang="de-DE" altLang="de-DE" sz="3200" b="0" i="0"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ä</a:t>
            </a:r>
            <a:r>
              <a:rPr kumimoji="0" lang="de-DE" altLang="de-DE" sz="3200" b="0" i="0" u="none" strike="noStrike" cap="none" normalizeH="0" baseline="0" dirty="0" smtClean="0">
                <a:ln>
                  <a:noFill/>
                </a:ln>
                <a:solidFill>
                  <a:srgbClr val="000000"/>
                </a:solidFill>
                <a:effectLst/>
                <a:latin typeface="Comic Sans MS" panose="030F0702030302020204" pitchFamily="66" charset="0"/>
                <a:ea typeface="Calibri" panose="020F0502020204030204" pitchFamily="34" charset="0"/>
                <a:cs typeface="Calibri Light" panose="020F0302020204030204" pitchFamily="34" charset="0"/>
              </a:rPr>
              <a:t>tten</a:t>
            </a:r>
            <a:r>
              <a:rPr kumimoji="0" lang="de-DE" altLang="de-DE" sz="3200" b="0" i="0" u="none" strike="noStrike" cap="none" normalizeH="0" baseline="0" dirty="0" smtClean="0">
                <a:ln>
                  <a:noFill/>
                </a:ln>
                <a:solidFill>
                  <a:srgbClr val="000000"/>
                </a:solidFill>
                <a:effectLst/>
                <a:latin typeface="Calibri" panose="020F0502020204030204" pitchFamily="34" charset="0"/>
                <a:ea typeface="Calibri" panose="020F0502020204030204" pitchFamily="34" charset="0"/>
                <a:cs typeface="Calibri Light" panose="020F0302020204030204" pitchFamily="34" charset="0"/>
              </a:rPr>
              <a:t>“</a:t>
            </a:r>
            <a:r>
              <a:rPr kumimoji="0" lang="de-DE" altLang="de-DE" sz="3200" b="0" i="0" u="none" strike="noStrike" cap="none" normalizeH="0" baseline="0" dirty="0" smtClean="0">
                <a:ln>
                  <a:noFill/>
                </a:ln>
                <a:solidFill>
                  <a:srgbClr val="000000"/>
                </a:solidFill>
                <a:effectLst/>
                <a:latin typeface="Comic Sans MS" panose="030F0702030302020204" pitchFamily="66" charset="0"/>
                <a:ea typeface="Calibri" panose="020F0502020204030204" pitchFamily="34" charset="0"/>
                <a:cs typeface="Calibri Light" panose="020F0302020204030204" pitchFamily="34" charset="0"/>
              </a:rPr>
              <a:t>  - </a:t>
            </a:r>
            <a:r>
              <a:rPr kumimoji="0" lang="de-DE" altLang="de-DE" sz="3200" b="1" i="0" u="none" strike="noStrike" cap="none" normalizeH="0" baseline="0" dirty="0" smtClean="0">
                <a:ln>
                  <a:noFill/>
                </a:ln>
                <a:solidFill>
                  <a:srgbClr val="000000"/>
                </a:solidFill>
                <a:effectLst/>
                <a:latin typeface="Comic Sans MS" panose="030F0702030302020204" pitchFamily="66" charset="0"/>
                <a:ea typeface="Calibri" panose="020F0502020204030204" pitchFamily="34" charset="0"/>
                <a:cs typeface="Calibri Light" panose="020F0302020204030204" pitchFamily="34" charset="0"/>
              </a:rPr>
              <a:t>BEP</a:t>
            </a:r>
            <a:endParaRPr kumimoji="0" lang="de-DE" altLang="de-DE" sz="3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pic>
        <p:nvPicPr>
          <p:cNvPr id="2049" name="Grafik 1" descr="KiGa Niederraunau_final2"/>
          <p:cNvPicPr>
            <a:picLocks noChangeAspect="1" noChangeArrowheads="1"/>
          </p:cNvPicPr>
          <p:nvPr/>
        </p:nvPicPr>
        <p:blipFill>
          <a:blip r:embed="rId2">
            <a:extLst>
              <a:ext uri="{28A0092B-C50C-407E-A947-70E740481C1C}">
                <a14:useLocalDpi xmlns:a14="http://schemas.microsoft.com/office/drawing/2010/main" val="0"/>
              </a:ext>
            </a:extLst>
          </a:blip>
          <a:srcRect l="17438" t="19336" r="25926" b="23729"/>
          <a:stretch>
            <a:fillRect/>
          </a:stretch>
        </p:blipFill>
        <p:spPr bwMode="auto">
          <a:xfrm>
            <a:off x="4739596" y="3525280"/>
            <a:ext cx="2545323" cy="15955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403964" y="5276379"/>
            <a:ext cx="72165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Neugierde geweckt? Wir stellen unsere pädagogische Arbeit vor! </a:t>
            </a:r>
            <a:r>
              <a:rPr kumimoji="0" lang="de-DE" altLang="de-DE"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kumimoji="0" lang="de-DE" altLang="de-DE"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175670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p:nvPr>
        </p:nvSpPr>
        <p:spPr>
          <a:xfrm>
            <a:off x="684211" y="685799"/>
            <a:ext cx="10515011" cy="899161"/>
          </a:xfrm>
        </p:spPr>
        <p:txBody>
          <a:bodyPr>
            <a:normAutofit fontScale="90000"/>
          </a:bodyPr>
          <a:lstStyle/>
          <a:p>
            <a:r>
              <a:rPr lang="de-DE" dirty="0" smtClean="0"/>
              <a:t>Emotionalität und soziale Beziehungen </a:t>
            </a:r>
            <a:endParaRPr lang="de-DE" dirty="0"/>
          </a:p>
        </p:txBody>
      </p:sp>
      <p:sp>
        <p:nvSpPr>
          <p:cNvPr id="3" name="Untertitel 2"/>
          <p:cNvSpPr>
            <a:spLocks noGrp="1"/>
          </p:cNvSpPr>
          <p:nvPr>
            <p:ph type="subTitle" idx="1"/>
          </p:nvPr>
        </p:nvSpPr>
        <p:spPr>
          <a:xfrm>
            <a:off x="684211" y="1814771"/>
            <a:ext cx="9914120" cy="4263812"/>
          </a:xfrm>
        </p:spPr>
        <p:txBody>
          <a:bodyPr>
            <a:normAutofit/>
          </a:bodyPr>
          <a:lstStyle/>
          <a:p>
            <a:pPr marL="342900" indent="-342900">
              <a:buFontTx/>
              <a:buChar char="-"/>
            </a:pPr>
            <a:r>
              <a:rPr lang="de-DE" sz="1800" dirty="0" smtClean="0"/>
              <a:t>Kernbereich der Elementarpädagogik </a:t>
            </a:r>
          </a:p>
          <a:p>
            <a:pPr marL="342900" indent="-342900">
              <a:buFontTx/>
              <a:buChar char="-"/>
            </a:pPr>
            <a:r>
              <a:rPr lang="de-DE" sz="1800" dirty="0" smtClean="0"/>
              <a:t>Kita bieten optimale Voraussetzungen, um soziale Beziehungen aufzubauen, Freundschaften zu schließen, Ausdruck der Gefühle zu erlenen und ein positives Selbstbild zu entwickeln </a:t>
            </a:r>
          </a:p>
          <a:p>
            <a:pPr marL="342900" indent="-342900">
              <a:buFontTx/>
              <a:buChar char="-"/>
            </a:pPr>
            <a:r>
              <a:rPr lang="de-DE" sz="1800" dirty="0" smtClean="0"/>
              <a:t>Positive Emotionen erleichtern Kindern das Lernen in allen Bereichen, sie lernen am besten, wenn sie mit Freude lernen </a:t>
            </a:r>
          </a:p>
          <a:p>
            <a:pPr marL="342900" indent="-342900">
              <a:buFontTx/>
              <a:buChar char="-"/>
            </a:pPr>
            <a:r>
              <a:rPr lang="de-DE" sz="1800" dirty="0" smtClean="0"/>
              <a:t>Sowie die Gefühle und Stimmungen von anderen Menschen wahrzunehmen </a:t>
            </a:r>
          </a:p>
          <a:p>
            <a:pPr marL="342900" indent="-342900">
              <a:buFontTx/>
              <a:buChar char="-"/>
            </a:pPr>
            <a:r>
              <a:rPr lang="de-DE" sz="1800" dirty="0" smtClean="0"/>
              <a:t>Emotionale und soziale Kompetenzentwicklung wird vom kulturellen und familiären Umfeld stark beeinflusst</a:t>
            </a:r>
          </a:p>
          <a:p>
            <a:pPr marL="342900" indent="-342900">
              <a:buFontTx/>
              <a:buChar char="-"/>
            </a:pPr>
            <a:r>
              <a:rPr lang="de-DE" sz="1800" dirty="0" smtClean="0"/>
              <a:t>Sichere Bindung </a:t>
            </a:r>
          </a:p>
          <a:p>
            <a:pPr marL="342900" indent="-342900">
              <a:buFontTx/>
              <a:buChar char="-"/>
            </a:pPr>
            <a:endParaRPr lang="de-DE" dirty="0" smtClean="0"/>
          </a:p>
          <a:p>
            <a:endParaRPr lang="de-DE" dirty="0" smtClean="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2511381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379411" y="186509"/>
            <a:ext cx="8534401" cy="684348"/>
          </a:xfrm>
        </p:spPr>
        <p:txBody>
          <a:bodyPr/>
          <a:lstStyle/>
          <a:p>
            <a:pPr algn="ctr"/>
            <a:r>
              <a:rPr lang="de-DE" dirty="0" smtClean="0"/>
              <a:t>Konflikte </a:t>
            </a:r>
            <a:endParaRPr lang="de-DE" dirty="0"/>
          </a:p>
        </p:txBody>
      </p:sp>
      <p:sp>
        <p:nvSpPr>
          <p:cNvPr id="3" name="Textplatzhalter 2"/>
          <p:cNvSpPr>
            <a:spLocks noGrp="1"/>
          </p:cNvSpPr>
          <p:nvPr>
            <p:ph type="body" idx="1"/>
          </p:nvPr>
        </p:nvSpPr>
        <p:spPr>
          <a:xfrm>
            <a:off x="449082" y="1151708"/>
            <a:ext cx="8225874" cy="5492931"/>
          </a:xfrm>
        </p:spPr>
        <p:txBody>
          <a:bodyPr>
            <a:normAutofit/>
          </a:bodyPr>
          <a:lstStyle/>
          <a:p>
            <a:pPr marL="285750" indent="-285750">
              <a:buFontTx/>
              <a:buChar char="-"/>
            </a:pPr>
            <a:r>
              <a:rPr lang="de-DE" dirty="0" smtClean="0"/>
              <a:t>Konflikte gehören zum Alltag! </a:t>
            </a:r>
          </a:p>
          <a:p>
            <a:pPr marL="285750" indent="-285750">
              <a:buFontTx/>
              <a:buChar char="-"/>
            </a:pPr>
            <a:r>
              <a:rPr lang="de-DE" dirty="0" smtClean="0"/>
              <a:t>Ausdruck verschiedener Bedürfnisse und Interessen </a:t>
            </a:r>
          </a:p>
          <a:p>
            <a:pPr marL="285750" indent="-285750">
              <a:buFontTx/>
              <a:buChar char="-"/>
            </a:pPr>
            <a:r>
              <a:rPr lang="de-DE" dirty="0" smtClean="0"/>
              <a:t>wird oft mit Aggressionen und Gewalt gleichgesetzt </a:t>
            </a:r>
          </a:p>
          <a:p>
            <a:pPr marL="285750" indent="-285750">
              <a:buFontTx/>
              <a:buChar char="-"/>
            </a:pPr>
            <a:r>
              <a:rPr lang="de-DE" dirty="0" smtClean="0"/>
              <a:t>positiv bewältigte Konflikte machen Kinder stark </a:t>
            </a:r>
          </a:p>
          <a:p>
            <a:pPr marL="285750" indent="-285750">
              <a:buFontTx/>
              <a:buChar char="-"/>
            </a:pPr>
            <a:r>
              <a:rPr lang="de-DE" dirty="0" smtClean="0"/>
              <a:t>Wichtig: Konflikten Raum zu geben und sie als bereichernde Chance zur Entwicklung und Verbesserung schwieriger Situationen zu verstehen </a:t>
            </a:r>
          </a:p>
          <a:p>
            <a:endParaRPr lang="de-DE" dirty="0" smtClean="0"/>
          </a:p>
          <a:p>
            <a:endParaRPr lang="de-DE" dirty="0"/>
          </a:p>
          <a:p>
            <a:pPr marL="285750" indent="-285750">
              <a:buFontTx/>
              <a:buChar char="-"/>
            </a:pPr>
            <a:r>
              <a:rPr lang="de-DE" dirty="0" smtClean="0"/>
              <a:t>teil einer lebendigen Erziehung und dem demokratischen Miteinander (Partizipation) </a:t>
            </a:r>
          </a:p>
          <a:p>
            <a:pPr marL="285750" indent="-285750">
              <a:buFontTx/>
              <a:buChar char="-"/>
            </a:pPr>
            <a:r>
              <a:rPr lang="de-DE" dirty="0" smtClean="0"/>
              <a:t>Konflikte zu lösen kann Spaß machen </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812" y="1966232"/>
            <a:ext cx="2826298" cy="3201352"/>
          </a:xfrm>
          <a:prstGeom prst="rect">
            <a:avLst/>
          </a:prstGeom>
        </p:spPr>
      </p:pic>
      <p:sp>
        <p:nvSpPr>
          <p:cNvPr id="5" name="Pfeil nach unten 4"/>
          <p:cNvSpPr/>
          <p:nvPr/>
        </p:nvSpPr>
        <p:spPr>
          <a:xfrm>
            <a:off x="3283131" y="3482338"/>
            <a:ext cx="2264229" cy="758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1650928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53583" y="137160"/>
            <a:ext cx="11185571" cy="951412"/>
          </a:xfrm>
        </p:spPr>
        <p:txBody>
          <a:bodyPr/>
          <a:lstStyle/>
          <a:p>
            <a:pPr algn="ctr"/>
            <a:r>
              <a:rPr lang="de-DE" dirty="0" smtClean="0"/>
              <a:t>4. Sprache und </a:t>
            </a:r>
            <a:r>
              <a:rPr lang="de-DE" dirty="0" err="1" smtClean="0"/>
              <a:t>literacy</a:t>
            </a:r>
            <a:endParaRPr lang="de-DE" dirty="0"/>
          </a:p>
        </p:txBody>
      </p:sp>
      <p:pic>
        <p:nvPicPr>
          <p:cNvPr id="6" name="Bild 6" descr="C:\Users\BE710476\AppData\Local\Microsoft\Windows\INetCache\Content.MSO\2BF0F788.tmp"/>
          <p:cNvPicPr/>
          <p:nvPr/>
        </p:nvPicPr>
        <p:blipFill>
          <a:blip r:embed="rId2">
            <a:extLst>
              <a:ext uri="{28A0092B-C50C-407E-A947-70E740481C1C}">
                <a14:useLocalDpi xmlns:a14="http://schemas.microsoft.com/office/drawing/2010/main" val="0"/>
              </a:ext>
            </a:extLst>
          </a:blip>
          <a:srcRect/>
          <a:stretch>
            <a:fillRect/>
          </a:stretch>
        </p:blipFill>
        <p:spPr bwMode="auto">
          <a:xfrm>
            <a:off x="1345745" y="2819095"/>
            <a:ext cx="2198643" cy="2618408"/>
          </a:xfrm>
          <a:prstGeom prst="rect">
            <a:avLst/>
          </a:prstGeom>
          <a:noFill/>
          <a:ln>
            <a:noFill/>
          </a:ln>
        </p:spPr>
      </p:pic>
      <p:pic>
        <p:nvPicPr>
          <p:cNvPr id="8" name="Bild 2" descr="C:\Users\BE710476\AppData\Local\Microsoft\Windows\INetCache\Content.MSO\45102A4.tmp"/>
          <p:cNvPicPr/>
          <p:nvPr/>
        </p:nvPicPr>
        <p:blipFill>
          <a:blip r:embed="rId3">
            <a:extLst>
              <a:ext uri="{28A0092B-C50C-407E-A947-70E740481C1C}">
                <a14:useLocalDpi xmlns:a14="http://schemas.microsoft.com/office/drawing/2010/main" val="0"/>
              </a:ext>
            </a:extLst>
          </a:blip>
          <a:srcRect/>
          <a:stretch>
            <a:fillRect/>
          </a:stretch>
        </p:blipFill>
        <p:spPr bwMode="auto">
          <a:xfrm>
            <a:off x="6927396" y="3236255"/>
            <a:ext cx="3235506" cy="1945912"/>
          </a:xfrm>
          <a:prstGeom prst="rect">
            <a:avLst/>
          </a:prstGeom>
          <a:noFill/>
          <a:ln>
            <a:noFill/>
          </a:ln>
        </p:spPr>
      </p:pic>
      <p:sp>
        <p:nvSpPr>
          <p:cNvPr id="9" name="Rechteck 8"/>
          <p:cNvSpPr/>
          <p:nvPr/>
        </p:nvSpPr>
        <p:spPr>
          <a:xfrm>
            <a:off x="1058362" y="1661446"/>
            <a:ext cx="3376133" cy="646331"/>
          </a:xfrm>
          <a:prstGeom prst="rect">
            <a:avLst/>
          </a:prstGeom>
        </p:spPr>
        <p:txBody>
          <a:bodyPr wrap="square">
            <a:spAutoFit/>
          </a:bodyPr>
          <a:lstStyle/>
          <a:p>
            <a:r>
              <a:rPr lang="de-DE"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Was ist Sprache? </a:t>
            </a:r>
            <a:endParaRPr lang="de-DE" sz="3600" dirty="0">
              <a:solidFill>
                <a:schemeClr val="bg1"/>
              </a:solidFill>
            </a:endParaRPr>
          </a:p>
        </p:txBody>
      </p:sp>
      <p:sp>
        <p:nvSpPr>
          <p:cNvPr id="10" name="Rechteck 9"/>
          <p:cNvSpPr/>
          <p:nvPr/>
        </p:nvSpPr>
        <p:spPr>
          <a:xfrm>
            <a:off x="6672996" y="1658813"/>
            <a:ext cx="3362652" cy="646331"/>
          </a:xfrm>
          <a:prstGeom prst="rect">
            <a:avLst/>
          </a:prstGeom>
        </p:spPr>
        <p:txBody>
          <a:bodyPr wrap="none">
            <a:spAutoFit/>
          </a:bodyPr>
          <a:lstStyle/>
          <a:p>
            <a:r>
              <a:rPr lang="de-DE"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Was ist </a:t>
            </a:r>
            <a:r>
              <a:rPr lang="de-DE"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Literacy</a:t>
            </a:r>
            <a:r>
              <a:rPr lang="de-DE"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de-DE" sz="3600" dirty="0">
              <a:solidFill>
                <a:schemeClr val="bg1"/>
              </a:solidFill>
            </a:endParaRPr>
          </a:p>
        </p:txBody>
      </p:sp>
    </p:spTree>
    <p:extLst>
      <p:ext uri="{BB962C8B-B14F-4D97-AF65-F5344CB8AC3E}">
        <p14:creationId xmlns:p14="http://schemas.microsoft.com/office/powerpoint/2010/main" val="3822020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Rechteck 4"/>
          <p:cNvSpPr/>
          <p:nvPr/>
        </p:nvSpPr>
        <p:spPr>
          <a:xfrm>
            <a:off x="2840671" y="299863"/>
            <a:ext cx="6924075" cy="595932"/>
          </a:xfrm>
          <a:prstGeom prst="rect">
            <a:avLst/>
          </a:prstGeom>
        </p:spPr>
        <p:txBody>
          <a:bodyPr wrap="none">
            <a:spAutoFit/>
          </a:bodyPr>
          <a:lstStyle/>
          <a:p>
            <a:pPr>
              <a:lnSpc>
                <a:spcPct val="107000"/>
              </a:lnSpc>
              <a:spcAft>
                <a:spcPts val="800"/>
              </a:spcAft>
            </a:pPr>
            <a:r>
              <a:rPr lang="de-DE" sz="32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Sprachkompetenz und Bildungschancen</a:t>
            </a:r>
            <a:endParaRPr lang="de-DE"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eck 5"/>
          <p:cNvSpPr/>
          <p:nvPr/>
        </p:nvSpPr>
        <p:spPr>
          <a:xfrm>
            <a:off x="2749612" y="1206239"/>
            <a:ext cx="7106194" cy="787652"/>
          </a:xfrm>
          <a:prstGeom prst="rect">
            <a:avLst/>
          </a:prstGeom>
        </p:spPr>
        <p:txBody>
          <a:bodyPr wrap="square">
            <a:spAutoFit/>
          </a:bodyPr>
          <a:lstStyle/>
          <a:p>
            <a:pPr>
              <a:lnSpc>
                <a:spcPct val="107000"/>
              </a:lnSpc>
              <a:spcAft>
                <a:spcPts val="800"/>
              </a:spcAft>
            </a:pPr>
            <a:r>
              <a:rPr lang="de-DE"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Sprachkompetenz</a:t>
            </a:r>
            <a:r>
              <a:rPr lang="de-DE" dirty="0">
                <a:solidFill>
                  <a:schemeClr val="bg1"/>
                </a:solidFill>
                <a:latin typeface="Calibri" panose="020F0502020204030204" pitchFamily="34" charset="0"/>
                <a:ea typeface="Calibri" panose="020F0502020204030204" pitchFamily="34" charset="0"/>
                <a:cs typeface="Times New Roman" panose="02020603050405020304" pitchFamily="18" charset="0"/>
              </a:rPr>
              <a:t> - Ein funktionaler, dynamischer Kompetenzbegriff</a:t>
            </a:r>
            <a:endParaRPr lang="de-DE"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Was ist Sprachkompetenz?</a:t>
            </a:r>
            <a:endParaRPr lang="de-DE"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d 5" descr="C:\Users\BE710476\AppData\Local\Microsoft\Windows\INetCache\Content.MSO\B8EF6E4D.tmp"/>
          <p:cNvPicPr/>
          <p:nvPr/>
        </p:nvPicPr>
        <p:blipFill>
          <a:blip r:embed="rId2">
            <a:extLst>
              <a:ext uri="{28A0092B-C50C-407E-A947-70E740481C1C}">
                <a14:useLocalDpi xmlns:a14="http://schemas.microsoft.com/office/drawing/2010/main" val="0"/>
              </a:ext>
            </a:extLst>
          </a:blip>
          <a:srcRect/>
          <a:stretch>
            <a:fillRect/>
          </a:stretch>
        </p:blipFill>
        <p:spPr bwMode="auto">
          <a:xfrm>
            <a:off x="3589201" y="2304335"/>
            <a:ext cx="4874260" cy="1619250"/>
          </a:xfrm>
          <a:prstGeom prst="rect">
            <a:avLst/>
          </a:prstGeom>
          <a:noFill/>
          <a:ln>
            <a:noFill/>
          </a:ln>
        </p:spPr>
      </p:pic>
      <p:sp>
        <p:nvSpPr>
          <p:cNvPr id="8" name="Rechteck 7"/>
          <p:cNvSpPr/>
          <p:nvPr/>
        </p:nvSpPr>
        <p:spPr>
          <a:xfrm>
            <a:off x="2978331" y="4087552"/>
            <a:ext cx="6096000" cy="1973104"/>
          </a:xfrm>
          <a:prstGeom prst="rect">
            <a:avLst/>
          </a:prstGeom>
        </p:spPr>
        <p:txBody>
          <a:bodyPr>
            <a:spAutoFit/>
          </a:bodyPr>
          <a:lstStyle/>
          <a:p>
            <a:pPr>
              <a:lnSpc>
                <a:spcPct val="107000"/>
              </a:lnSpc>
              <a:spcAft>
                <a:spcPts val="800"/>
              </a:spcAft>
            </a:pPr>
            <a:r>
              <a:rPr lang="de-DE"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Zur Entwicklung der Sprachkompetenz gehören:</a:t>
            </a:r>
            <a:endParaRPr lang="de-DE" sz="14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solidFill>
                  <a:schemeClr val="bg1"/>
                </a:solidFill>
                <a:latin typeface="Calibri" panose="020F0502020204030204" pitchFamily="34" charset="0"/>
                <a:ea typeface="Calibri" panose="020F0502020204030204" pitchFamily="34" charset="0"/>
                <a:cs typeface="Times New Roman" panose="02020603050405020304" pitchFamily="18" charset="0"/>
              </a:rPr>
              <a:t>Nonverbale Aspekte von Sprache und Kommunikation</a:t>
            </a:r>
            <a:endParaRPr lang="de-DE"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solidFill>
                  <a:schemeClr val="bg1"/>
                </a:solidFill>
                <a:latin typeface="Calibri" panose="020F0502020204030204" pitchFamily="34" charset="0"/>
                <a:ea typeface="Calibri" panose="020F0502020204030204" pitchFamily="34" charset="0"/>
                <a:cs typeface="Times New Roman" panose="02020603050405020304" pitchFamily="18" charset="0"/>
              </a:rPr>
              <a:t>Motivation und Fähigkeit zur mündlichen Kommunikation, zum Dialog</a:t>
            </a:r>
            <a:endParaRPr lang="de-DE"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solidFill>
                  <a:schemeClr val="bg1"/>
                </a:solidFill>
                <a:latin typeface="Calibri" panose="020F0502020204030204" pitchFamily="34" charset="0"/>
                <a:ea typeface="Calibri" panose="020F0502020204030204" pitchFamily="34" charset="0"/>
                <a:cs typeface="Times New Roman" panose="02020603050405020304" pitchFamily="18" charset="0"/>
              </a:rPr>
              <a:t>Entwicklung von </a:t>
            </a:r>
            <a:r>
              <a:rPr lang="de-DE"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Literacy</a:t>
            </a:r>
            <a:endParaRPr lang="de-DE"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de-DE" dirty="0">
                <a:solidFill>
                  <a:schemeClr val="bg1"/>
                </a:solidFill>
                <a:latin typeface="Calibri" panose="020F0502020204030204" pitchFamily="34" charset="0"/>
                <a:ea typeface="Calibri" panose="020F0502020204030204" pitchFamily="34" charset="0"/>
                <a:cs typeface="Times New Roman" panose="02020603050405020304" pitchFamily="18" charset="0"/>
              </a:rPr>
              <a:t>Zwei- und Mehrsprachigkeit</a:t>
            </a:r>
            <a:endParaRPr lang="de-DE"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120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Rechteck 4"/>
          <p:cNvSpPr/>
          <p:nvPr/>
        </p:nvSpPr>
        <p:spPr>
          <a:xfrm>
            <a:off x="531222" y="521070"/>
            <a:ext cx="6096000" cy="1914883"/>
          </a:xfrm>
          <a:prstGeom prst="rect">
            <a:avLst/>
          </a:prstGeom>
        </p:spPr>
        <p:txBody>
          <a:bodyPr>
            <a:spAutoFit/>
          </a:bodyPr>
          <a:lstStyle/>
          <a:p>
            <a:pPr algn="ctr">
              <a:lnSpc>
                <a:spcPct val="107000"/>
              </a:lnSpc>
              <a:spcAft>
                <a:spcPts val="800"/>
              </a:spcAft>
            </a:pPr>
            <a:r>
              <a:rPr lang="de-DE" sz="24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Bildungs- und Erziehungsziele</a:t>
            </a:r>
            <a:endParaRPr lang="de-DE"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Entwicklung von nonverbalen Ausdrucksformen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Freude am Sprechen </a:t>
            </a:r>
            <a:r>
              <a:rPr lang="de-DE" dirty="0" smtClean="0">
                <a:latin typeface="Calibri" panose="020F0502020204030204" pitchFamily="34" charset="0"/>
                <a:ea typeface="Calibri" panose="020F0502020204030204" pitchFamily="34" charset="0"/>
                <a:cs typeface="Times New Roman" panose="02020603050405020304" pitchFamily="18" charset="0"/>
              </a:rPr>
              <a:t>entwickeln</a:t>
            </a:r>
          </a:p>
          <a:p>
            <a:pPr marL="342900" lvl="0" indent="-342900">
              <a:lnSpc>
                <a:spcPct val="107000"/>
              </a:lnSpc>
              <a:spcAft>
                <a:spcPts val="800"/>
              </a:spcAft>
              <a:buFont typeface="Calibri" panose="020F0502020204030204" pitchFamily="34" charset="0"/>
              <a:buChar char="-"/>
            </a:pP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eck 5"/>
          <p:cNvSpPr/>
          <p:nvPr/>
        </p:nvSpPr>
        <p:spPr>
          <a:xfrm>
            <a:off x="531222" y="2053200"/>
            <a:ext cx="6096000" cy="3352328"/>
          </a:xfrm>
          <a:prstGeom prst="rect">
            <a:avLst/>
          </a:prstGeom>
        </p:spPr>
        <p:txBody>
          <a:bodyPr>
            <a:spAutoFit/>
          </a:bodyPr>
          <a:lstStyle/>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aktiv zuhören lernen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Gedanken und Gefühle sprachlich mitteilen können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Dialogfähigkeit fördern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Erzählfähigkeit fördern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err="1" smtClean="0">
                <a:latin typeface="Calibri" panose="020F0502020204030204" pitchFamily="34" charset="0"/>
                <a:ea typeface="Calibri" panose="020F0502020204030204" pitchFamily="34" charset="0"/>
                <a:cs typeface="Times New Roman" panose="02020603050405020304" pitchFamily="18" charset="0"/>
              </a:rPr>
              <a:t>literacy</a:t>
            </a:r>
            <a:r>
              <a:rPr lang="de-DE" dirty="0" smtClean="0">
                <a:latin typeface="Calibri" panose="020F0502020204030204" pitchFamily="34" charset="0"/>
                <a:ea typeface="Calibri" panose="020F0502020204030204" pitchFamily="34" charset="0"/>
                <a:cs typeface="Times New Roman" panose="02020603050405020304" pitchFamily="18" charset="0"/>
              </a:rPr>
              <a:t> bezogenen </a:t>
            </a:r>
            <a:r>
              <a:rPr lang="de-DE" dirty="0">
                <a:latin typeface="Calibri" panose="020F0502020204030204" pitchFamily="34" charset="0"/>
                <a:ea typeface="Calibri" panose="020F0502020204030204" pitchFamily="34" charset="0"/>
                <a:cs typeface="Times New Roman" panose="02020603050405020304" pitchFamily="18" charset="0"/>
              </a:rPr>
              <a:t>Kompetenzen entwickeln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Interesse an Sprache und Sprechen ausbauen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Freude am Geschichten erzählen bekommen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Interesse an Büchern/Geschichten wecken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phonologisches Bewusstsein ausbauen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verschiedene Sprachstile kennenlernen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de-DE" dirty="0">
                <a:latin typeface="Calibri" panose="020F0502020204030204" pitchFamily="34" charset="0"/>
                <a:ea typeface="Calibri" panose="020F0502020204030204" pitchFamily="34" charset="0"/>
                <a:cs typeface="Times New Roman" panose="02020603050405020304" pitchFamily="18" charset="0"/>
              </a:rPr>
              <a:t>stärken der Zwei- und Mehrsprachlichkeit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d 1" descr="Vektor-Kindergartenleben Clipart und Beispiel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4171" y="1793967"/>
            <a:ext cx="3702050" cy="3066188"/>
          </a:xfrm>
          <a:prstGeom prst="rect">
            <a:avLst/>
          </a:prstGeom>
          <a:noFill/>
          <a:ln>
            <a:noFill/>
          </a:ln>
        </p:spPr>
      </p:pic>
    </p:spTree>
    <p:extLst>
      <p:ext uri="{BB962C8B-B14F-4D97-AF65-F5344CB8AC3E}">
        <p14:creationId xmlns:p14="http://schemas.microsoft.com/office/powerpoint/2010/main" val="7698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 calcmode="lin" valueType="num">
                                      <p:cBhvr additive="base">
                                        <p:cTn id="4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 calcmode="lin" valueType="num">
                                      <p:cBhvr additive="base">
                                        <p:cTn id="4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 calcmode="lin" valueType="num">
                                      <p:cBhvr additive="base">
                                        <p:cTn id="5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anim calcmode="lin" valueType="num">
                                      <p:cBhvr additive="base">
                                        <p:cTn id="6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8" end="8"/>
                                            </p:txEl>
                                          </p:spTgt>
                                        </p:tgtEl>
                                        <p:attrNameLst>
                                          <p:attrName>style.visibility</p:attrName>
                                        </p:attrNameLst>
                                      </p:cBhvr>
                                      <p:to>
                                        <p:strVal val="visible"/>
                                      </p:to>
                                    </p:set>
                                    <p:anim calcmode="lin" valueType="num">
                                      <p:cBhvr additive="base">
                                        <p:cTn id="6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
                                            <p:txEl>
                                              <p:pRg st="9" end="9"/>
                                            </p:txEl>
                                          </p:spTgt>
                                        </p:tgtEl>
                                        <p:attrNameLst>
                                          <p:attrName>style.visibility</p:attrName>
                                        </p:attrNameLst>
                                      </p:cBhvr>
                                      <p:to>
                                        <p:strVal val="visible"/>
                                      </p:to>
                                    </p:set>
                                    <p:anim calcmode="lin" valueType="num">
                                      <p:cBhvr additive="base">
                                        <p:cTn id="7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
                                            <p:txEl>
                                              <p:pRg st="10" end="10"/>
                                            </p:txEl>
                                          </p:spTgt>
                                        </p:tgtEl>
                                        <p:attrNameLst>
                                          <p:attrName>style.visibility</p:attrName>
                                        </p:attrNameLst>
                                      </p:cBhvr>
                                      <p:to>
                                        <p:strVal val="visible"/>
                                      </p:to>
                                    </p:set>
                                    <p:anim calcmode="lin" valueType="num">
                                      <p:cBhvr additive="base">
                                        <p:cTn id="79"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2" y="250370"/>
            <a:ext cx="10558554" cy="986247"/>
          </a:xfrm>
        </p:spPr>
        <p:txBody>
          <a:bodyPr/>
          <a:lstStyle/>
          <a:p>
            <a:pPr algn="ctr"/>
            <a:r>
              <a:rPr lang="de-DE" dirty="0" smtClean="0"/>
              <a:t>Was ist der </a:t>
            </a:r>
            <a:r>
              <a:rPr lang="de-DE" smtClean="0"/>
              <a:t>Deutsch Vorkurs?</a:t>
            </a:r>
            <a:endParaRPr lang="de-DE" sz="4400" dirty="0"/>
          </a:p>
        </p:txBody>
      </p:sp>
      <p:sp>
        <p:nvSpPr>
          <p:cNvPr id="3" name="Untertitel 2"/>
          <p:cNvSpPr>
            <a:spLocks noGrp="1"/>
          </p:cNvSpPr>
          <p:nvPr>
            <p:ph type="subTitle" idx="1"/>
          </p:nvPr>
        </p:nvSpPr>
        <p:spPr>
          <a:xfrm>
            <a:off x="684211" y="1306286"/>
            <a:ext cx="10828520" cy="4711337"/>
          </a:xfrm>
        </p:spPr>
        <p:txBody>
          <a:bodyPr>
            <a:normAutofit/>
          </a:bodyPr>
          <a:lstStyle/>
          <a:p>
            <a:r>
              <a:rPr lang="de-DE" b="1" dirty="0" smtClean="0">
                <a:latin typeface="Arial" panose="020B0604020202020204" pitchFamily="34" charset="0"/>
                <a:cs typeface="Arial" panose="020B0604020202020204" pitchFamily="34" charset="0"/>
              </a:rPr>
              <a:t>Der Deutsch Vorkurs beinhaltet eine gezielte Sprachförderung schon vor Eintritt in die Grundschule. </a:t>
            </a:r>
          </a:p>
          <a:p>
            <a:r>
              <a:rPr lang="de-DE" b="1" dirty="0" smtClean="0">
                <a:latin typeface="Arial" panose="020B0604020202020204" pitchFamily="34" charset="0"/>
                <a:cs typeface="Arial" panose="020B0604020202020204" pitchFamily="34" charset="0"/>
              </a:rPr>
              <a:t>Neben den ganz alltäglichen Angeboten der Förderung der Sprachentwicklung (Morgenkreis, Lieder singen, Gesprächskreise, etc.) finden im Vorkurs Deutsch ganz gezielte Sprachförderprogramme in Kleingruppen statt. </a:t>
            </a:r>
          </a:p>
          <a:p>
            <a:r>
              <a:rPr lang="de-DE" b="1" dirty="0" smtClean="0">
                <a:latin typeface="Arial" panose="020B0604020202020204" pitchFamily="34" charset="0"/>
                <a:cs typeface="Arial" panose="020B0604020202020204" pitchFamily="34" charset="0"/>
              </a:rPr>
              <a:t>Dazu zählen: </a:t>
            </a:r>
          </a:p>
          <a:p>
            <a:pPr marL="342900" indent="-342900">
              <a:buFontTx/>
              <a:buChar char="-"/>
            </a:pPr>
            <a:r>
              <a:rPr lang="de-DE" b="1" dirty="0" smtClean="0">
                <a:latin typeface="Arial" panose="020B0604020202020204" pitchFamily="34" charset="0"/>
                <a:cs typeface="Arial" panose="020B0604020202020204" pitchFamily="34" charset="0"/>
              </a:rPr>
              <a:t>Fingerspiele </a:t>
            </a:r>
          </a:p>
          <a:p>
            <a:pPr marL="342900" indent="-342900">
              <a:buFontTx/>
              <a:buChar char="-"/>
            </a:pPr>
            <a:r>
              <a:rPr lang="de-DE" b="1" dirty="0" smtClean="0">
                <a:latin typeface="Arial" panose="020B0604020202020204" pitchFamily="34" charset="0"/>
                <a:cs typeface="Arial" panose="020B0604020202020204" pitchFamily="34" charset="0"/>
              </a:rPr>
              <a:t>Reime </a:t>
            </a:r>
          </a:p>
          <a:p>
            <a:pPr marL="342900" indent="-342900">
              <a:buFontTx/>
              <a:buChar char="-"/>
            </a:pPr>
            <a:r>
              <a:rPr lang="de-DE" b="1" dirty="0" smtClean="0">
                <a:latin typeface="Arial" panose="020B0604020202020204" pitchFamily="34" charset="0"/>
                <a:cs typeface="Arial" panose="020B0604020202020204" pitchFamily="34" charset="0"/>
              </a:rPr>
              <a:t>Dialoge </a:t>
            </a:r>
          </a:p>
          <a:p>
            <a:pPr marL="342900" indent="-342900">
              <a:buFontTx/>
              <a:buChar char="-"/>
            </a:pPr>
            <a:r>
              <a:rPr lang="de-DE" b="1" dirty="0" smtClean="0">
                <a:latin typeface="Arial" panose="020B0604020202020204" pitchFamily="34" charset="0"/>
                <a:cs typeface="Arial" panose="020B0604020202020204" pitchFamily="34" charset="0"/>
              </a:rPr>
              <a:t>Geschichtensäckchen </a:t>
            </a:r>
          </a:p>
          <a:p>
            <a:pPr marL="342900" indent="-342900">
              <a:buFontTx/>
              <a:buChar char="-"/>
            </a:pPr>
            <a:r>
              <a:rPr lang="de-DE" b="1" dirty="0" smtClean="0">
                <a:latin typeface="Arial" panose="020B0604020202020204" pitchFamily="34" charset="0"/>
                <a:cs typeface="Arial" panose="020B0604020202020204" pitchFamily="34" charset="0"/>
              </a:rPr>
              <a:t>Dialogisches Erzählen </a:t>
            </a:r>
            <a:endParaRPr lang="de-DE" b="1"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p:txBody>
          <a:bodyPr/>
          <a:lstStyle/>
          <a:p>
            <a:r>
              <a:rPr lang="de-DE" dirty="0" smtClean="0"/>
              <a:t>Infoveranstaltung Bildungsplan Kita St. Gabriel Februar 2025</a:t>
            </a:r>
            <a:endParaRPr lang="en-US" dirty="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429" y="3061062"/>
            <a:ext cx="3187337" cy="3187337"/>
          </a:xfrm>
          <a:prstGeom prst="rect">
            <a:avLst/>
          </a:prstGeom>
        </p:spPr>
      </p:pic>
    </p:spTree>
    <p:extLst>
      <p:ext uri="{BB962C8B-B14F-4D97-AF65-F5344CB8AC3E}">
        <p14:creationId xmlns:p14="http://schemas.microsoft.com/office/powerpoint/2010/main" val="1709340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1" y="685800"/>
            <a:ext cx="11185571" cy="951412"/>
          </a:xfrm>
        </p:spPr>
        <p:txBody>
          <a:bodyPr>
            <a:normAutofit fontScale="90000"/>
          </a:bodyPr>
          <a:lstStyle/>
          <a:p>
            <a:pPr algn="ctr"/>
            <a:r>
              <a:rPr lang="de-DE" dirty="0" smtClean="0"/>
              <a:t>5. Informations- </a:t>
            </a:r>
            <a:r>
              <a:rPr lang="de-DE" dirty="0" err="1" smtClean="0"/>
              <a:t>kommunikatiosntechnik</a:t>
            </a:r>
            <a:r>
              <a:rPr lang="de-DE" dirty="0" smtClean="0"/>
              <a:t>, Medien</a:t>
            </a:r>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pic>
        <p:nvPicPr>
          <p:cNvPr id="2052" name="Grafik 1" descr="Geöffnetes Bu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365" y="2806999"/>
            <a:ext cx="651837" cy="6518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Grafik 9" descr="Bücherreg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365" y="3721399"/>
            <a:ext cx="651837" cy="6518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Grafik 2" descr="Büc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365" y="4635799"/>
            <a:ext cx="651837" cy="651837"/>
          </a:xfrm>
          <a:prstGeom prst="rect">
            <a:avLst/>
          </a:prstGeom>
          <a:noFill/>
          <a:extLst>
            <a:ext uri="{909E8E84-426E-40DD-AFC4-6F175D3DCCD1}">
              <a14:hiddenFill xmlns:a14="http://schemas.microsoft.com/office/drawing/2010/main">
                <a:solidFill>
                  <a:srgbClr val="FFFFFF"/>
                </a:solidFill>
              </a14:hiddenFill>
            </a:ext>
          </a:extLst>
        </p:spPr>
      </p:pic>
      <p:pic>
        <p:nvPicPr>
          <p:cNvPr id="2049" name="Grafik 3" descr="Zeit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865" y="2829857"/>
            <a:ext cx="651837" cy="651837"/>
          </a:xfrm>
          <a:prstGeom prst="rect">
            <a:avLst/>
          </a:prstGeom>
          <a:noFill/>
          <a:extLst>
            <a:ext uri="{909E8E84-426E-40DD-AFC4-6F175D3DCCD1}">
              <a14:hiddenFill xmlns:a14="http://schemas.microsoft.com/office/drawing/2010/main">
                <a:solidFill>
                  <a:srgbClr val="FFFFFF"/>
                </a:solidFill>
              </a14:hiddenFill>
            </a:ext>
          </a:extLst>
        </p:spPr>
      </p:pic>
      <p:pic>
        <p:nvPicPr>
          <p:cNvPr id="2053" name="Grafik 4" descr="Compu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5003" y="2908599"/>
            <a:ext cx="651837" cy="6518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Grafik 5" descr="Kopfhör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6852" y="3835774"/>
            <a:ext cx="651837" cy="6518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Grafik 6" descr="Kamer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5015" y="2886374"/>
            <a:ext cx="651837" cy="651837"/>
          </a:xfrm>
          <a:prstGeom prst="rect">
            <a:avLst/>
          </a:prstGeom>
          <a:noFill/>
          <a:extLst>
            <a:ext uri="{909E8E84-426E-40DD-AFC4-6F175D3DCCD1}">
              <a14:hiddenFill xmlns:a14="http://schemas.microsoft.com/office/drawing/2010/main">
                <a:solidFill>
                  <a:srgbClr val="FFFFFF"/>
                </a:solidFill>
              </a14:hiddenFill>
            </a:ext>
          </a:extLst>
        </p:spPr>
      </p:pic>
      <p:pic>
        <p:nvPicPr>
          <p:cNvPr id="2055" name="Grafik 7" descr="Optischer Datenträg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4415" y="2956224"/>
            <a:ext cx="651837" cy="6518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Grafik 8" descr="Projekt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9728" y="3926187"/>
            <a:ext cx="651837" cy="651837"/>
          </a:xfrm>
          <a:prstGeom prst="rect">
            <a:avLst/>
          </a:prstGeom>
          <a:noFill/>
          <a:extLst>
            <a:ext uri="{909E8E84-426E-40DD-AFC4-6F175D3DCCD1}">
              <a14:hiddenFill xmlns:a14="http://schemas.microsoft.com/office/drawing/2010/main">
                <a:solidFill>
                  <a:srgbClr val="FFFFFF"/>
                </a:solidFill>
              </a14:hiddenFill>
            </a:ext>
          </a:extLst>
        </p:spPr>
      </p:pic>
      <p:pic>
        <p:nvPicPr>
          <p:cNvPr id="2057" name="Grafik 10" descr="Dokume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0190" y="3856337"/>
            <a:ext cx="651837" cy="6518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1"/>
          <p:cNvSpPr>
            <a:spLocks noChangeArrowheads="1"/>
          </p:cNvSpPr>
          <p:nvPr/>
        </p:nvSpPr>
        <p:spPr bwMode="auto">
          <a:xfrm>
            <a:off x="1118215" y="1645946"/>
            <a:ext cx="100932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Das Spektrum der Medien ist breit: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800" b="0" i="0" u="none" strike="noStrike" cap="none" normalizeH="0" baseline="0" dirty="0" smtClean="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DRUCKMEDIEN                                                               TECHNISCHE MEDIEN</a:t>
            </a:r>
            <a:endParaRPr kumimoji="0" lang="de-DE" altLang="de-DE" sz="800" b="0" i="0" u="none" strike="noStrike" cap="none" normalizeH="0" baseline="0" dirty="0" smtClean="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12"/>
          <p:cNvSpPr>
            <a:spLocks noChangeArrowheads="1"/>
          </p:cNvSpPr>
          <p:nvPr/>
        </p:nvSpPr>
        <p:spPr bwMode="auto">
          <a:xfrm>
            <a:off x="1184365" y="2806998"/>
            <a:ext cx="86911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8" name="Rectangle 13"/>
          <p:cNvSpPr>
            <a:spLocks noChangeArrowheads="1"/>
          </p:cNvSpPr>
          <p:nvPr/>
        </p:nvSpPr>
        <p:spPr bwMode="auto">
          <a:xfrm>
            <a:off x="1184365" y="6319392"/>
            <a:ext cx="869115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239000" algn="l"/>
              </a:tabLst>
              <a:defRPr>
                <a:solidFill>
                  <a:schemeClr val="tx1"/>
                </a:solidFill>
                <a:latin typeface="Arial" panose="020B0604020202020204" pitchFamily="34" charset="0"/>
              </a:defRPr>
            </a:lvl1pPr>
            <a:lvl2pPr eaLnBrk="0" fontAlgn="base" hangingPunct="0">
              <a:spcBef>
                <a:spcPct val="0"/>
              </a:spcBef>
              <a:spcAft>
                <a:spcPct val="0"/>
              </a:spcAft>
              <a:tabLst>
                <a:tab pos="7239000" algn="l"/>
              </a:tabLst>
              <a:defRPr>
                <a:solidFill>
                  <a:schemeClr val="tx1"/>
                </a:solidFill>
                <a:latin typeface="Arial" panose="020B0604020202020204" pitchFamily="34" charset="0"/>
              </a:defRPr>
            </a:lvl2pPr>
            <a:lvl3pPr eaLnBrk="0" fontAlgn="base" hangingPunct="0">
              <a:spcBef>
                <a:spcPct val="0"/>
              </a:spcBef>
              <a:spcAft>
                <a:spcPct val="0"/>
              </a:spcAft>
              <a:tabLst>
                <a:tab pos="7239000" algn="l"/>
              </a:tabLst>
              <a:defRPr>
                <a:solidFill>
                  <a:schemeClr val="tx1"/>
                </a:solidFill>
                <a:latin typeface="Arial" panose="020B0604020202020204" pitchFamily="34" charset="0"/>
              </a:defRPr>
            </a:lvl3pPr>
            <a:lvl4pPr eaLnBrk="0" fontAlgn="base" hangingPunct="0">
              <a:spcBef>
                <a:spcPct val="0"/>
              </a:spcBef>
              <a:spcAft>
                <a:spcPct val="0"/>
              </a:spcAft>
              <a:tabLst>
                <a:tab pos="7239000" algn="l"/>
              </a:tabLst>
              <a:defRPr>
                <a:solidFill>
                  <a:schemeClr val="tx1"/>
                </a:solidFill>
                <a:latin typeface="Arial" panose="020B0604020202020204" pitchFamily="34" charset="0"/>
              </a:defRPr>
            </a:lvl4pPr>
            <a:lvl5pPr eaLnBrk="0" fontAlgn="base" hangingPunct="0">
              <a:spcBef>
                <a:spcPct val="0"/>
              </a:spcBef>
              <a:spcAft>
                <a:spcPct val="0"/>
              </a:spcAft>
              <a:tabLst>
                <a:tab pos="7239000" algn="l"/>
              </a:tabLst>
              <a:defRPr>
                <a:solidFill>
                  <a:schemeClr val="tx1"/>
                </a:solidFill>
                <a:latin typeface="Arial" panose="020B0604020202020204" pitchFamily="34" charset="0"/>
              </a:defRPr>
            </a:lvl5pPr>
            <a:lvl6pPr eaLnBrk="0" fontAlgn="base" hangingPunct="0">
              <a:spcBef>
                <a:spcPct val="0"/>
              </a:spcBef>
              <a:spcAft>
                <a:spcPct val="0"/>
              </a:spcAft>
              <a:tabLst>
                <a:tab pos="7239000" algn="l"/>
              </a:tabLst>
              <a:defRPr>
                <a:solidFill>
                  <a:schemeClr val="tx1"/>
                </a:solidFill>
                <a:latin typeface="Arial" panose="020B0604020202020204" pitchFamily="34" charset="0"/>
              </a:defRPr>
            </a:lvl6pPr>
            <a:lvl7pPr eaLnBrk="0" fontAlgn="base" hangingPunct="0">
              <a:spcBef>
                <a:spcPct val="0"/>
              </a:spcBef>
              <a:spcAft>
                <a:spcPct val="0"/>
              </a:spcAft>
              <a:tabLst>
                <a:tab pos="7239000" algn="l"/>
              </a:tabLst>
              <a:defRPr>
                <a:solidFill>
                  <a:schemeClr val="tx1"/>
                </a:solidFill>
                <a:latin typeface="Arial" panose="020B0604020202020204" pitchFamily="34" charset="0"/>
              </a:defRPr>
            </a:lvl7pPr>
            <a:lvl8pPr eaLnBrk="0" fontAlgn="base" hangingPunct="0">
              <a:spcBef>
                <a:spcPct val="0"/>
              </a:spcBef>
              <a:spcAft>
                <a:spcPct val="0"/>
              </a:spcAft>
              <a:tabLst>
                <a:tab pos="7239000" algn="l"/>
              </a:tabLst>
              <a:defRPr>
                <a:solidFill>
                  <a:schemeClr val="tx1"/>
                </a:solidFill>
                <a:latin typeface="Arial" panose="020B0604020202020204" pitchFamily="34" charset="0"/>
              </a:defRPr>
            </a:lvl8pPr>
            <a:lvl9pPr eaLnBrk="0" fontAlgn="base" hangingPunct="0">
              <a:spcBef>
                <a:spcPct val="0"/>
              </a:spcBef>
              <a:spcAft>
                <a:spcPct val="0"/>
              </a:spcAft>
              <a:tabLst>
                <a:tab pos="72390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9000" algn="l"/>
              </a:tabLst>
            </a:pPr>
            <a:r>
              <a:rPr kumimoji="0" lang="de-DE" altLang="de-DE"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de-DE" altLang="de-DE"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7239000" algn="l"/>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42138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Rechteck 4"/>
          <p:cNvSpPr/>
          <p:nvPr/>
        </p:nvSpPr>
        <p:spPr>
          <a:xfrm>
            <a:off x="365758" y="752986"/>
            <a:ext cx="11112138" cy="4117794"/>
          </a:xfrm>
          <a:prstGeom prst="rect">
            <a:avLst/>
          </a:prstGeom>
        </p:spPr>
        <p:txBody>
          <a:bodyPr wrap="square">
            <a:spAutoFit/>
          </a:bodyPr>
          <a:lstStyle/>
          <a:p>
            <a:pPr algn="ctr">
              <a:lnSpc>
                <a:spcPct val="107000"/>
              </a:lnSpc>
              <a:spcAft>
                <a:spcPts val="800"/>
              </a:spcAft>
              <a:tabLst>
                <a:tab pos="7239000" algn="l"/>
              </a:tabLst>
            </a:pPr>
            <a:r>
              <a:rPr lang="de-DE" sz="3600" b="1" u="sng"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Bildungssziele</a:t>
            </a:r>
            <a:r>
              <a:rPr lang="de-DE" sz="3600" b="1" u="sng"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spcAft>
                <a:spcPts val="800"/>
              </a:spcAft>
              <a:tabLst>
                <a:tab pos="7239000" algn="l"/>
              </a:tabLst>
            </a:pPr>
            <a:endParaRPr lang="de-DE" sz="36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2"/>
              </a:buBlip>
              <a:tabLst>
                <a:tab pos="7239000" algn="l"/>
              </a:tabLst>
            </a:pPr>
            <a:r>
              <a:rPr lang="de-DE"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Medien als primär informelle Orientierungs- , Wissens- und Kompetenzquellen</a:t>
            </a:r>
            <a:endParaRPr lang="de-DE" sz="32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2"/>
              </a:buBlip>
              <a:tabLst>
                <a:tab pos="7239000" algn="l"/>
              </a:tabLst>
            </a:pPr>
            <a:r>
              <a:rPr lang="de-DE"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Medien als eigenständiger Bildungsinhalt</a:t>
            </a:r>
            <a:endParaRPr lang="de-DE" sz="32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Blip>
                <a:blip r:embed="rId2"/>
              </a:buBlip>
              <a:tabLst>
                <a:tab pos="7239000" algn="l"/>
              </a:tabLst>
            </a:pPr>
            <a:r>
              <a:rPr lang="de-DE" sz="32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Medien als Mittel der Bildung und der kulturellen Mitgestaltung, als gezielt eingesetzte </a:t>
            </a:r>
            <a:r>
              <a:rPr lang="de-DE" sz="3200" b="1"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Lernwekzeuge</a:t>
            </a:r>
            <a:endParaRPr lang="de-DE"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4173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44874" y="278766"/>
            <a:ext cx="11263949" cy="1578429"/>
          </a:xfrm>
        </p:spPr>
        <p:txBody>
          <a:bodyPr>
            <a:normAutofit/>
          </a:bodyPr>
          <a:lstStyle/>
          <a:p>
            <a:pPr algn="ctr"/>
            <a:r>
              <a:rPr lang="de-DE" dirty="0" smtClean="0"/>
              <a:t>6. Mathematik</a:t>
            </a:r>
            <a:br>
              <a:rPr lang="de-DE" dirty="0" smtClean="0"/>
            </a:br>
            <a:r>
              <a:rPr lang="de-DE" cap="none" dirty="0" smtClean="0"/>
              <a:t>…ist überall </a:t>
            </a:r>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15" name="Rechteck 14"/>
          <p:cNvSpPr/>
          <p:nvPr/>
        </p:nvSpPr>
        <p:spPr>
          <a:xfrm>
            <a:off x="7680044" y="3340615"/>
            <a:ext cx="1417819" cy="106276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6" name="Flussdiagramm: Verbinder 15"/>
          <p:cNvSpPr/>
          <p:nvPr/>
        </p:nvSpPr>
        <p:spPr>
          <a:xfrm>
            <a:off x="2631032" y="3822904"/>
            <a:ext cx="1078820" cy="103441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7" name="Grafik 16" descr="Kreisdiagramm"/>
          <p:cNvPicPr/>
          <p:nvPr/>
        </p:nvPicPr>
        <p:blipFill>
          <a:blip r:embed="rId2">
            <a:extLs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w16sdtfl="http://schemas.microsoft.com/office/word/2024/wordml/sdtformatlock"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http://schemas.openxmlformats.org/wordprocessingml/2006/main" xmlns:w10="urn:schemas-microsoft-com:office:word" xmlns:v="urn:schemas-microsoft-com:vml" xmlns:oel="http://schemas.microsoft.com/office/2019/extlst"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lc="http://schemas.openxmlformats.org/drawingml/2006/lockedCanvas" r:embed="rId34"/>
              </a:ext>
            </a:extLst>
          </a:blip>
          <a:stretch>
            <a:fillRect/>
          </a:stretch>
        </p:blipFill>
        <p:spPr>
          <a:xfrm>
            <a:off x="1297588" y="3122295"/>
            <a:ext cx="1183958" cy="1194843"/>
          </a:xfrm>
          <a:prstGeom prst="rect">
            <a:avLst/>
          </a:prstGeom>
        </p:spPr>
      </p:pic>
      <p:pic>
        <p:nvPicPr>
          <p:cNvPr id="8" name="Grafik 7"/>
          <p:cNvPicPr>
            <a:picLocks noChangeAspect="1"/>
          </p:cNvPicPr>
          <p:nvPr/>
        </p:nvPicPr>
        <p:blipFill>
          <a:blip r:embed="rId35"/>
          <a:stretch>
            <a:fillRect/>
          </a:stretch>
        </p:blipFill>
        <p:spPr>
          <a:xfrm>
            <a:off x="9376385" y="2941638"/>
            <a:ext cx="1661618" cy="1680502"/>
          </a:xfrm>
          <a:prstGeom prst="rect">
            <a:avLst/>
          </a:prstGeom>
        </p:spPr>
      </p:pic>
      <p:pic>
        <p:nvPicPr>
          <p:cNvPr id="20" name="Grafik 19" descr="Pfeil: Leichte Kurve"/>
          <p:cNvPicPr/>
          <p:nvPr/>
        </p:nvPicPr>
        <p:blipFill>
          <a:blip r:embed="rId36">
            <a:extLs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w16sdtfl="http://schemas.microsoft.com/office/word/2024/wordml/sdtformatlock"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http://schemas.openxmlformats.org/wordprocessingml/2006/main" xmlns:w10="urn:schemas-microsoft-com:office:word" xmlns:v="urn:schemas-microsoft-com:vml" xmlns:oel="http://schemas.microsoft.com/office/2019/extlst"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lc="http://schemas.openxmlformats.org/drawingml/2006/lockedCanvas" r:embed="rId30"/>
              </a:ext>
            </a:extLst>
          </a:blip>
          <a:stretch>
            <a:fillRect/>
          </a:stretch>
        </p:blipFill>
        <p:spPr>
          <a:xfrm>
            <a:off x="3533411" y="2679298"/>
            <a:ext cx="922701" cy="972331"/>
          </a:xfrm>
          <a:prstGeom prst="rect">
            <a:avLst/>
          </a:prstGeom>
        </p:spPr>
      </p:pic>
      <p:pic>
        <p:nvPicPr>
          <p:cNvPr id="21" name="Grafik 20" descr="Mathematik"/>
          <p:cNvPicPr/>
          <p:nvPr/>
        </p:nvPicPr>
        <p:blipFill>
          <a:blip r:embed="rId37">
            <a:extLs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w16sdtfl="http://schemas.microsoft.com/office/word/2024/wordml/sdtformatlock"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http://schemas.openxmlformats.org/wordprocessingml/2006/main" xmlns:w10="urn:schemas-microsoft-com:office:word" xmlns:v="urn:schemas-microsoft-com:vml" xmlns:oel="http://schemas.microsoft.com/office/2019/extlst"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lc="http://schemas.openxmlformats.org/drawingml/2006/lockedCanvas" r:embed="rId26"/>
              </a:ext>
            </a:extLst>
          </a:blip>
          <a:stretch>
            <a:fillRect/>
          </a:stretch>
        </p:blipFill>
        <p:spPr>
          <a:xfrm>
            <a:off x="9656604" y="1808405"/>
            <a:ext cx="1098868" cy="1133233"/>
          </a:xfrm>
          <a:prstGeom prst="rect">
            <a:avLst/>
          </a:prstGeom>
        </p:spPr>
      </p:pic>
      <p:pic>
        <p:nvPicPr>
          <p:cNvPr id="22" name="Grafik 21" descr="Pfeil: Nach rechts drehen"/>
          <p:cNvPicPr/>
          <p:nvPr/>
        </p:nvPicPr>
        <p:blipFill>
          <a:blip r:embed="rId38">
            <a:extLs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w16sdtfl="http://schemas.microsoft.com/office/word/2024/wordml/sdtformatlock" xmlns:w16sdtdh="http://schemas.microsoft.com/office/word/2020/wordml/sdtdatahash" xmlns:w16du="http://schemas.microsoft.com/office/word/2023/wordml/word16du" xmlns:w16="http://schemas.microsoft.com/office/word/2018/wordml" xmlns:w16cid="http://schemas.microsoft.com/office/word/2016/wordml/cid" xmlns:w16cex="http://schemas.microsoft.com/office/word/2018/wordml/cex" xmlns:w="http://schemas.openxmlformats.org/wordprocessingml/2006/main" xmlns:w10="urn:schemas-microsoft-com:office:word" xmlns:v="urn:schemas-microsoft-com:vml" xmlns:oel="http://schemas.microsoft.com/office/2019/extlst"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lc="http://schemas.openxmlformats.org/drawingml/2006/lockedCanvas" r:embed="rId28"/>
              </a:ext>
            </a:extLst>
          </a:blip>
          <a:stretch>
            <a:fillRect/>
          </a:stretch>
        </p:blipFill>
        <p:spPr>
          <a:xfrm>
            <a:off x="5470515" y="2188641"/>
            <a:ext cx="1104537" cy="1010920"/>
          </a:xfrm>
          <a:prstGeom prst="rect">
            <a:avLst/>
          </a:prstGeom>
        </p:spPr>
      </p:pic>
      <p:pic>
        <p:nvPicPr>
          <p:cNvPr id="3085" name="Grafik 13" descr="Sanduh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25328" y="3495085"/>
            <a:ext cx="693738" cy="655638"/>
          </a:xfrm>
          <a:prstGeom prst="rect">
            <a:avLst/>
          </a:prstGeom>
          <a:noFill/>
          <a:extLst>
            <a:ext uri="{909E8E84-426E-40DD-AFC4-6F175D3DCCD1}">
              <a14:hiddenFill xmlns:a14="http://schemas.microsoft.com/office/drawing/2010/main">
                <a:solidFill>
                  <a:srgbClr val="FFFFFF"/>
                </a:solidFill>
              </a14:hiddenFill>
            </a:ext>
          </a:extLst>
        </p:spPr>
      </p:pic>
      <p:pic>
        <p:nvPicPr>
          <p:cNvPr id="3084" name="Grafik 21" descr="Pfeil: Kurve im Uhrzeigersinn"/>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598986" y="460640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Grafik 22" descr="Würfel"/>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46869" y="45679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Grafik 14" descr="Statistik"/>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020617" y="208471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7" name="Gleichschenkliges Dreieck 26"/>
          <p:cNvSpPr/>
          <p:nvPr/>
        </p:nvSpPr>
        <p:spPr>
          <a:xfrm>
            <a:off x="2821940" y="1250315"/>
            <a:ext cx="749935" cy="605790"/>
          </a:xfrm>
          <a:prstGeom prst="triangl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3088" name="Grafik 23" descr="Waage der Justitia"/>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187450" y="1376363"/>
            <a:ext cx="646113" cy="6461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2" name="Rectangle 18"/>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Rectangle 19"/>
          <p:cNvSpPr>
            <a:spLocks noChangeArrowheads="1"/>
          </p:cNvSpPr>
          <p:nvPr/>
        </p:nvSpPr>
        <p:spPr bwMode="auto">
          <a:xfrm>
            <a:off x="4973522" y="4713413"/>
            <a:ext cx="606448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239000" algn="l"/>
              </a:tabLst>
              <a:defRPr>
                <a:solidFill>
                  <a:schemeClr val="tx1"/>
                </a:solidFill>
                <a:latin typeface="Arial" panose="020B0604020202020204" pitchFamily="34" charset="0"/>
              </a:defRPr>
            </a:lvl1pPr>
            <a:lvl2pPr eaLnBrk="0" fontAlgn="base" hangingPunct="0">
              <a:spcBef>
                <a:spcPct val="0"/>
              </a:spcBef>
              <a:spcAft>
                <a:spcPct val="0"/>
              </a:spcAft>
              <a:tabLst>
                <a:tab pos="7239000" algn="l"/>
              </a:tabLst>
              <a:defRPr>
                <a:solidFill>
                  <a:schemeClr val="tx1"/>
                </a:solidFill>
                <a:latin typeface="Arial" panose="020B0604020202020204" pitchFamily="34" charset="0"/>
              </a:defRPr>
            </a:lvl2pPr>
            <a:lvl3pPr eaLnBrk="0" fontAlgn="base" hangingPunct="0">
              <a:spcBef>
                <a:spcPct val="0"/>
              </a:spcBef>
              <a:spcAft>
                <a:spcPct val="0"/>
              </a:spcAft>
              <a:tabLst>
                <a:tab pos="7239000" algn="l"/>
              </a:tabLst>
              <a:defRPr>
                <a:solidFill>
                  <a:schemeClr val="tx1"/>
                </a:solidFill>
                <a:latin typeface="Arial" panose="020B0604020202020204" pitchFamily="34" charset="0"/>
              </a:defRPr>
            </a:lvl3pPr>
            <a:lvl4pPr eaLnBrk="0" fontAlgn="base" hangingPunct="0">
              <a:spcBef>
                <a:spcPct val="0"/>
              </a:spcBef>
              <a:spcAft>
                <a:spcPct val="0"/>
              </a:spcAft>
              <a:tabLst>
                <a:tab pos="7239000" algn="l"/>
              </a:tabLst>
              <a:defRPr>
                <a:solidFill>
                  <a:schemeClr val="tx1"/>
                </a:solidFill>
                <a:latin typeface="Arial" panose="020B0604020202020204" pitchFamily="34" charset="0"/>
              </a:defRPr>
            </a:lvl4pPr>
            <a:lvl5pPr eaLnBrk="0" fontAlgn="base" hangingPunct="0">
              <a:spcBef>
                <a:spcPct val="0"/>
              </a:spcBef>
              <a:spcAft>
                <a:spcPct val="0"/>
              </a:spcAft>
              <a:tabLst>
                <a:tab pos="7239000" algn="l"/>
              </a:tabLst>
              <a:defRPr>
                <a:solidFill>
                  <a:schemeClr val="tx1"/>
                </a:solidFill>
                <a:latin typeface="Arial" panose="020B0604020202020204" pitchFamily="34" charset="0"/>
              </a:defRPr>
            </a:lvl5pPr>
            <a:lvl6pPr eaLnBrk="0" fontAlgn="base" hangingPunct="0">
              <a:spcBef>
                <a:spcPct val="0"/>
              </a:spcBef>
              <a:spcAft>
                <a:spcPct val="0"/>
              </a:spcAft>
              <a:tabLst>
                <a:tab pos="7239000" algn="l"/>
              </a:tabLst>
              <a:defRPr>
                <a:solidFill>
                  <a:schemeClr val="tx1"/>
                </a:solidFill>
                <a:latin typeface="Arial" panose="020B0604020202020204" pitchFamily="34" charset="0"/>
              </a:defRPr>
            </a:lvl6pPr>
            <a:lvl7pPr eaLnBrk="0" fontAlgn="base" hangingPunct="0">
              <a:spcBef>
                <a:spcPct val="0"/>
              </a:spcBef>
              <a:spcAft>
                <a:spcPct val="0"/>
              </a:spcAft>
              <a:tabLst>
                <a:tab pos="7239000" algn="l"/>
              </a:tabLst>
              <a:defRPr>
                <a:solidFill>
                  <a:schemeClr val="tx1"/>
                </a:solidFill>
                <a:latin typeface="Arial" panose="020B0604020202020204" pitchFamily="34" charset="0"/>
              </a:defRPr>
            </a:lvl7pPr>
            <a:lvl8pPr eaLnBrk="0" fontAlgn="base" hangingPunct="0">
              <a:spcBef>
                <a:spcPct val="0"/>
              </a:spcBef>
              <a:spcAft>
                <a:spcPct val="0"/>
              </a:spcAft>
              <a:tabLst>
                <a:tab pos="7239000" algn="l"/>
              </a:tabLst>
              <a:defRPr>
                <a:solidFill>
                  <a:schemeClr val="tx1"/>
                </a:solidFill>
                <a:latin typeface="Arial" panose="020B0604020202020204" pitchFamily="34" charset="0"/>
              </a:defRPr>
            </a:lvl8pPr>
            <a:lvl9pPr eaLnBrk="0" fontAlgn="base" hangingPunct="0">
              <a:spcBef>
                <a:spcPct val="0"/>
              </a:spcBef>
              <a:spcAft>
                <a:spcPct val="0"/>
              </a:spcAft>
              <a:tabLst>
                <a:tab pos="72390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9000" algn="l"/>
              </a:tabLst>
            </a:pPr>
            <a:r>
              <a:rPr kumimoji="0" lang="de-DE" altLang="de-DE" sz="7200" b="1"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1 2 3 4 5 6 7 8 9</a:t>
            </a:r>
            <a:endParaRPr kumimoji="0" lang="de-DE" altLang="de-DE" sz="1800" b="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3853298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Rechteck 4"/>
          <p:cNvSpPr/>
          <p:nvPr/>
        </p:nvSpPr>
        <p:spPr>
          <a:xfrm>
            <a:off x="1280159" y="1134799"/>
            <a:ext cx="9318173" cy="3517245"/>
          </a:xfrm>
          <a:prstGeom prst="rect">
            <a:avLst/>
          </a:prstGeom>
        </p:spPr>
        <p:txBody>
          <a:bodyPr wrap="square">
            <a:spAutoFit/>
          </a:bodyPr>
          <a:lstStyle/>
          <a:p>
            <a:pPr marL="457200" algn="ctr">
              <a:lnSpc>
                <a:spcPct val="107000"/>
              </a:lnSpc>
              <a:spcAft>
                <a:spcPts val="0"/>
              </a:spcAft>
              <a:tabLst>
                <a:tab pos="7239000" algn="l"/>
              </a:tabLst>
            </a:pPr>
            <a:r>
              <a:rPr lang="de-DE" sz="3200" b="1" u="sng" kern="1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Bildungsziele: </a:t>
            </a:r>
          </a:p>
          <a:p>
            <a:pPr marL="457200" algn="ctr">
              <a:lnSpc>
                <a:spcPct val="107000"/>
              </a:lnSpc>
              <a:spcAft>
                <a:spcPts val="0"/>
              </a:spcAft>
              <a:tabLst>
                <a:tab pos="7239000" algn="l"/>
              </a:tabLst>
            </a:pPr>
            <a:endParaRPr lang="de-DE" sz="32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tabLst>
                <a:tab pos="7239000" algn="l"/>
              </a:tabLst>
            </a:pPr>
            <a:r>
              <a:rPr lang="de-DE"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Pränumerischer Bereich – Raum-Lage-Positionen, räumliches Vorstellungsvermögen, Körperschema, Formen, Größen, Mengen …</a:t>
            </a:r>
            <a:endParaRPr lang="de-DE"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tabLst>
                <a:tab pos="7239000" algn="l"/>
              </a:tabLst>
            </a:pPr>
            <a:r>
              <a:rPr lang="de-DE"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Numerischer Bereich – Zahlen, Größen, Mengen, Messen, Wiegen …</a:t>
            </a:r>
            <a:endParaRPr lang="de-DE"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7239000" algn="l"/>
              </a:tabLst>
            </a:pPr>
            <a:r>
              <a:rPr lang="de-DE"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Sprachlicher und symbolischer Ausdruck – Ab-und Auszählen, Grundbegriffe zeitlicher Ordnung: vorher, nachher, gestern, heute, morgen …</a:t>
            </a:r>
            <a:endParaRPr lang="de-DE"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4656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Rechteck 4"/>
          <p:cNvSpPr/>
          <p:nvPr/>
        </p:nvSpPr>
        <p:spPr>
          <a:xfrm>
            <a:off x="2985248" y="476272"/>
            <a:ext cx="6096000" cy="1154162"/>
          </a:xfrm>
          <a:prstGeom prst="rect">
            <a:avLst/>
          </a:prstGeom>
        </p:spPr>
        <p:txBody>
          <a:bodyPr>
            <a:spAutoFit/>
          </a:bodyPr>
          <a:lstStyle/>
          <a:p>
            <a:pPr algn="ctr">
              <a:lnSpc>
                <a:spcPct val="150000"/>
              </a:lnSpc>
              <a:spcAft>
                <a:spcPts val="0"/>
              </a:spcAft>
            </a:pPr>
            <a:r>
              <a:rPr lang="de-DE" b="1" u="sng" dirty="0">
                <a:solidFill>
                  <a:srgbClr val="000000"/>
                </a:solidFill>
                <a:latin typeface="Calibri" panose="020F0502020204030204" pitchFamily="34" charset="0"/>
                <a:ea typeface="Calibri" panose="020F0502020204030204" pitchFamily="34" charset="0"/>
                <a:cs typeface="Calibri" panose="020F0502020204030204" pitchFamily="34" charset="0"/>
              </a:rPr>
              <a:t>Der </a:t>
            </a:r>
            <a:r>
              <a:rPr lang="de-DE" b="1" u="sng" dirty="0">
                <a:solidFill>
                  <a:srgbClr val="C00000"/>
                </a:solidFill>
                <a:latin typeface="Calibri" panose="020F0502020204030204" pitchFamily="34" charset="0"/>
                <a:ea typeface="Calibri" panose="020F0502020204030204" pitchFamily="34" charset="0"/>
                <a:cs typeface="Calibri" panose="020F0502020204030204" pitchFamily="34" charset="0"/>
              </a:rPr>
              <a:t>B</a:t>
            </a:r>
            <a:r>
              <a:rPr lang="de-DE" b="1" u="sng" dirty="0">
                <a:solidFill>
                  <a:srgbClr val="000000"/>
                </a:solidFill>
                <a:latin typeface="Calibri" panose="020F0502020204030204" pitchFamily="34" charset="0"/>
                <a:ea typeface="Calibri" panose="020F0502020204030204" pitchFamily="34" charset="0"/>
                <a:cs typeface="Calibri" panose="020F0502020204030204" pitchFamily="34" charset="0"/>
              </a:rPr>
              <a:t>ayerische Bildungs- und </a:t>
            </a:r>
            <a:r>
              <a:rPr lang="de-DE" b="1" u="sng" dirty="0">
                <a:solidFill>
                  <a:srgbClr val="C00000"/>
                </a:solidFill>
                <a:latin typeface="Calibri" panose="020F0502020204030204" pitchFamily="34" charset="0"/>
                <a:ea typeface="Calibri" panose="020F0502020204030204" pitchFamily="34" charset="0"/>
                <a:cs typeface="Calibri" panose="020F0502020204030204" pitchFamily="34" charset="0"/>
              </a:rPr>
              <a:t>E</a:t>
            </a:r>
            <a:r>
              <a:rPr lang="de-DE" b="1" u="sng" dirty="0">
                <a:solidFill>
                  <a:srgbClr val="000000"/>
                </a:solidFill>
                <a:latin typeface="Calibri" panose="020F0502020204030204" pitchFamily="34" charset="0"/>
                <a:ea typeface="Calibri" panose="020F0502020204030204" pitchFamily="34" charset="0"/>
                <a:cs typeface="Calibri" panose="020F0502020204030204" pitchFamily="34" charset="0"/>
              </a:rPr>
              <a:t>rziehungs</a:t>
            </a:r>
            <a:r>
              <a:rPr lang="de-DE" b="1" u="sng" dirty="0">
                <a:solidFill>
                  <a:srgbClr val="C00000"/>
                </a:solidFill>
                <a:latin typeface="Calibri" panose="020F0502020204030204" pitchFamily="34" charset="0"/>
                <a:ea typeface="Calibri" panose="020F0502020204030204" pitchFamily="34" charset="0"/>
                <a:cs typeface="Calibri" panose="020F0502020204030204" pitchFamily="34" charset="0"/>
              </a:rPr>
              <a:t>p</a:t>
            </a:r>
            <a:r>
              <a:rPr lang="de-DE" b="1" u="sng" dirty="0">
                <a:solidFill>
                  <a:srgbClr val="000000"/>
                </a:solidFill>
                <a:latin typeface="Calibri" panose="020F0502020204030204" pitchFamily="34" charset="0"/>
                <a:ea typeface="Calibri" panose="020F0502020204030204" pitchFamily="34" charset="0"/>
                <a:cs typeface="Calibri" panose="020F0502020204030204" pitchFamily="34" charset="0"/>
              </a:rPr>
              <a:t>lan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de-DE" b="1" u="sng" dirty="0">
                <a:solidFill>
                  <a:srgbClr val="000000"/>
                </a:solidFill>
                <a:latin typeface="Calibri" panose="020F0502020204030204" pitchFamily="34" charset="0"/>
                <a:ea typeface="Calibri" panose="020F0502020204030204" pitchFamily="34" charset="0"/>
                <a:cs typeface="Calibri" panose="020F0502020204030204" pitchFamily="34" charset="0"/>
              </a:rPr>
              <a:t>für Kindertagesstätten“  - </a:t>
            </a:r>
            <a:r>
              <a:rPr lang="de-DE" sz="2800" b="1" u="sng" dirty="0">
                <a:solidFill>
                  <a:srgbClr val="C00000"/>
                </a:solidFill>
                <a:latin typeface="Calibri" panose="020F0502020204030204" pitchFamily="34" charset="0"/>
                <a:ea typeface="Calibri" panose="020F0502020204030204" pitchFamily="34" charset="0"/>
                <a:cs typeface="Calibri" panose="020F0502020204030204" pitchFamily="34" charset="0"/>
              </a:rPr>
              <a:t>BEP</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eck 5"/>
          <p:cNvSpPr/>
          <p:nvPr/>
        </p:nvSpPr>
        <p:spPr>
          <a:xfrm>
            <a:off x="89648" y="3162963"/>
            <a:ext cx="12102352" cy="2585323"/>
          </a:xfrm>
          <a:prstGeom prst="rect">
            <a:avLst/>
          </a:prstGeom>
        </p:spPr>
        <p:txBody>
          <a:bodyPr wrap="square">
            <a:spAutoFit/>
          </a:bodyPr>
          <a:lstStyle/>
          <a:p>
            <a:pPr marL="342900" lvl="0" indent="-342900">
              <a:lnSpc>
                <a:spcPct val="150000"/>
              </a:lnSpc>
              <a:spcAft>
                <a:spcPts val="0"/>
              </a:spcAft>
              <a:buFont typeface="Symbol" panose="05050102010706020507" pitchFamily="18" charset="2"/>
              <a:buChar char=""/>
            </a:pPr>
            <a:r>
              <a:rPr lang="de-DE" dirty="0">
                <a:solidFill>
                  <a:srgbClr val="000000"/>
                </a:solidFill>
                <a:latin typeface="Calibri" panose="020F0502020204030204" pitchFamily="34" charset="0"/>
                <a:ea typeface="Calibri" panose="020F0502020204030204" pitchFamily="34" charset="0"/>
                <a:cs typeface="Calibri" panose="020F0502020204030204" pitchFamily="34" charset="0"/>
              </a:rPr>
              <a:t>Herausgeber Bayerisches Staatsministerium für Familie, Arbeit und Soziales, erarbeitet vom „Staatsinstitut für Frühpädagogik und Medienkompetenz“ und den verschiedenen Fachberatungen (Caritas, Diakonie, Paritätische Wohlfahrtsverbände…)</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de-DE" dirty="0">
                <a:solidFill>
                  <a:srgbClr val="000000"/>
                </a:solidFill>
                <a:latin typeface="Calibri" panose="020F0502020204030204" pitchFamily="34" charset="0"/>
                <a:ea typeface="Calibri" panose="020F0502020204030204" pitchFamily="34" charset="0"/>
                <a:cs typeface="Calibri" panose="020F0502020204030204" pitchFamily="34" charset="0"/>
              </a:rPr>
              <a:t>Voraussetzung für die finanzielle Förderung und Bezuschussung und der Betriebserlaubnis des Landratsamtes (Fachbereich Kindertagesstätten)</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de-DE" dirty="0">
                <a:solidFill>
                  <a:srgbClr val="000000"/>
                </a:solidFill>
                <a:latin typeface="Calibri" panose="020F0502020204030204" pitchFamily="34" charset="0"/>
                <a:ea typeface="Calibri" panose="020F0502020204030204" pitchFamily="34" charset="0"/>
                <a:cs typeface="Calibri" panose="020F0502020204030204" pitchFamily="34" charset="0"/>
              </a:rPr>
              <a:t>Früher: „Kindergartengesetz Bayern“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hteck 6"/>
          <p:cNvSpPr/>
          <p:nvPr/>
        </p:nvSpPr>
        <p:spPr>
          <a:xfrm>
            <a:off x="170330" y="1824135"/>
            <a:ext cx="11716869" cy="1338828"/>
          </a:xfrm>
          <a:prstGeom prst="rect">
            <a:avLst/>
          </a:prstGeom>
        </p:spPr>
        <p:txBody>
          <a:bodyPr wrap="square">
            <a:spAutoFit/>
          </a:bodyPr>
          <a:lstStyle/>
          <a:p>
            <a:pPr marL="342900" lvl="0" indent="-342900">
              <a:lnSpc>
                <a:spcPct val="150000"/>
              </a:lnSpc>
              <a:spcAft>
                <a:spcPts val="0"/>
              </a:spcAft>
              <a:buFont typeface="Symbol" panose="05050102010706020507" pitchFamily="18" charset="2"/>
              <a:buChar char=""/>
            </a:pPr>
            <a:r>
              <a:rPr lang="de-DE" dirty="0">
                <a:solidFill>
                  <a:srgbClr val="000000"/>
                </a:solidFill>
                <a:latin typeface="Calibri" panose="020F0502020204030204" pitchFamily="34" charset="0"/>
                <a:ea typeface="Calibri" panose="020F0502020204030204" pitchFamily="34" charset="0"/>
                <a:cs typeface="Calibri" panose="020F0502020204030204" pitchFamily="34" charset="0"/>
              </a:rPr>
              <a:t>Start: 2005, nun 10. Auflage, immer wieder überarbeitet, ist die Grundlage für die pädagogische Arbeit in Kitas und wird permanent den aktuellen Bedürfnissen (der Familien und der Gesellschaft) und pädagogischen Kenntnissen weiterentwickelt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4839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2" y="372292"/>
            <a:ext cx="11185571" cy="951412"/>
          </a:xfrm>
        </p:spPr>
        <p:txBody>
          <a:bodyPr>
            <a:normAutofit fontScale="90000"/>
          </a:bodyPr>
          <a:lstStyle/>
          <a:p>
            <a:pPr algn="ctr"/>
            <a:r>
              <a:rPr lang="de-DE" dirty="0" smtClean="0"/>
              <a:t>7. Naturwissenschaften und Technik</a:t>
            </a:r>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Rectangle 2"/>
          <p:cNvSpPr>
            <a:spLocks noChangeArrowheads="1"/>
          </p:cNvSpPr>
          <p:nvPr/>
        </p:nvSpPr>
        <p:spPr bwMode="auto">
          <a:xfrm>
            <a:off x="2229394" y="13360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Wolke 5"/>
          <p:cNvSpPr/>
          <p:nvPr/>
        </p:nvSpPr>
        <p:spPr>
          <a:xfrm>
            <a:off x="2807727" y="2072873"/>
            <a:ext cx="6191250" cy="24003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de-DE"/>
              <a:t>Kinder wachsen in einer hoch technisierten Wissensgesellschaft auf</a:t>
            </a:r>
          </a:p>
        </p:txBody>
      </p:sp>
    </p:spTree>
    <p:extLst>
      <p:ext uri="{BB962C8B-B14F-4D97-AF65-F5344CB8AC3E}">
        <p14:creationId xmlns:p14="http://schemas.microsoft.com/office/powerpoint/2010/main" val="1450126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84211" y="182881"/>
            <a:ext cx="9921035" cy="4057425"/>
          </a:xfrm>
        </p:spPr>
        <p:txBody>
          <a:bodyPr>
            <a:normAutofit fontScale="92500" lnSpcReduction="10000"/>
          </a:bodyPr>
          <a:lstStyle/>
          <a:p>
            <a:r>
              <a:rPr lang="de-DE" dirty="0" smtClean="0"/>
              <a:t>Eigenschaften versch. Stoffe, Das Kind lernt Gesetzmäßigkeiten und Energieformen und Eigenschaften naturwissenschaftlicher </a:t>
            </a:r>
            <a:r>
              <a:rPr lang="de-DE" dirty="0" err="1" smtClean="0"/>
              <a:t>Optikt</a:t>
            </a:r>
            <a:r>
              <a:rPr lang="de-DE" dirty="0" smtClean="0"/>
              <a:t>/Akustik</a:t>
            </a:r>
          </a:p>
          <a:p>
            <a:r>
              <a:rPr lang="de-DE" dirty="0" smtClean="0"/>
              <a:t>Erscheinungen kennen und setzt sich mit Zeit/Raum/Temperatur </a:t>
            </a:r>
          </a:p>
          <a:p>
            <a:r>
              <a:rPr lang="de-DE" dirty="0" smtClean="0"/>
              <a:t>Zusammenhängen in diesem Bereich Gewicht/Größe/Länge auseinander </a:t>
            </a:r>
          </a:p>
          <a:p>
            <a:r>
              <a:rPr lang="de-DE" dirty="0" smtClean="0"/>
              <a:t>Naturmaterialien/Licht/Schatten</a:t>
            </a:r>
          </a:p>
          <a:p>
            <a:r>
              <a:rPr lang="de-DE" dirty="0" smtClean="0"/>
              <a:t>Wetter/Jahreszeiten </a:t>
            </a:r>
          </a:p>
          <a:p>
            <a:r>
              <a:rPr lang="de-DE" dirty="0" smtClean="0"/>
              <a:t>Experimente/Hypothesen </a:t>
            </a:r>
          </a:p>
          <a:p>
            <a:r>
              <a:rPr lang="de-DE" dirty="0" smtClean="0"/>
              <a:t>Umgang mit Werkzeug/Seilwinden </a:t>
            </a:r>
          </a:p>
          <a:p>
            <a:r>
              <a:rPr lang="de-DE" dirty="0" smtClean="0"/>
              <a:t>Es lernt verschiedene techn. Fragestellungen </a:t>
            </a:r>
          </a:p>
          <a:p>
            <a:r>
              <a:rPr lang="de-DE" dirty="0" smtClean="0"/>
              <a:t>Lösen von Techniken untersch. Materialien konstruieren sowie deren Funktionsweise in Wirkung von Kräften unterschiedlicher </a:t>
            </a:r>
            <a:r>
              <a:rPr lang="de-DE" smtClean="0"/>
              <a:t>Formen kenne </a:t>
            </a:r>
            <a:endParaRPr lang="de-DE" dirty="0" smtClean="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33" name="Rechteck: abgerundete Ecken 25"/>
          <p:cNvSpPr>
            <a:spLocks noChangeArrowheads="1"/>
          </p:cNvSpPr>
          <p:nvPr/>
        </p:nvSpPr>
        <p:spPr bwMode="auto">
          <a:xfrm>
            <a:off x="8028828" y="4559019"/>
            <a:ext cx="3902075" cy="1752600"/>
          </a:xfrm>
          <a:prstGeom prst="roundRect">
            <a:avLst>
              <a:gd name="adj" fmla="val 16667"/>
            </a:avLst>
          </a:prstGeom>
          <a:solidFill>
            <a:srgbClr val="4472C4"/>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de-DE" altLang="de-DE" sz="1100">
                <a:latin typeface="Calibri" panose="020F0502020204030204" pitchFamily="34" charset="0"/>
                <a:ea typeface="Calibri" panose="020F0502020204030204" pitchFamily="34" charset="0"/>
                <a:cs typeface="Times New Roman" panose="02020603050405020304" pitchFamily="18" charset="0"/>
              </a:rPr>
              <a:t>Hebel/Balken/Waage/Magnet/schiefe Ebene/Räder</a:t>
            </a: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cxnSp>
        <p:nvCxnSpPr>
          <p:cNvPr id="34" name="Gerader Verbinder 33"/>
          <p:cNvCxnSpPr/>
          <p:nvPr/>
        </p:nvCxnSpPr>
        <p:spPr>
          <a:xfrm>
            <a:off x="4956810" y="5747385"/>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2361916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36166" y="84908"/>
            <a:ext cx="11185571" cy="1944189"/>
          </a:xfrm>
        </p:spPr>
        <p:txBody>
          <a:bodyPr>
            <a:normAutofit fontScale="90000"/>
          </a:bodyPr>
          <a:lstStyle/>
          <a:p>
            <a:pPr algn="ctr"/>
            <a:r>
              <a:rPr lang="de-DE" sz="1800" dirty="0">
                <a:latin typeface="Arial" panose="020B0604020202020204" pitchFamily="34" charset="0"/>
                <a:cs typeface="Arial" panose="020B0604020202020204" pitchFamily="34" charset="0"/>
              </a:rPr>
              <a:t/>
            </a:r>
            <a:br>
              <a:rPr lang="de-DE" sz="1800" dirty="0">
                <a:latin typeface="Arial" panose="020B0604020202020204" pitchFamily="34" charset="0"/>
                <a:cs typeface="Arial" panose="020B0604020202020204" pitchFamily="34" charset="0"/>
              </a:rPr>
            </a:br>
            <a:r>
              <a:rPr lang="de-DE" sz="2800" b="1" dirty="0" smtClean="0">
                <a:latin typeface="Arial" panose="020B0604020202020204" pitchFamily="34" charset="0"/>
                <a:cs typeface="Arial" panose="020B0604020202020204" pitchFamily="34" charset="0"/>
              </a:rPr>
              <a:t>9. Ästhetik</a:t>
            </a:r>
            <a:r>
              <a:rPr lang="de-DE" sz="2800" b="1" dirty="0">
                <a:latin typeface="Arial" panose="020B0604020202020204" pitchFamily="34" charset="0"/>
                <a:cs typeface="Arial" panose="020B0604020202020204" pitchFamily="34" charset="0"/>
              </a:rPr>
              <a:t>, Kunst und Kultur</a:t>
            </a:r>
            <a:r>
              <a:rPr lang="de-DE" sz="1800" dirty="0">
                <a:latin typeface="Arial" panose="020B0604020202020204" pitchFamily="34" charset="0"/>
                <a:cs typeface="Arial" panose="020B0604020202020204" pitchFamily="34" charset="0"/>
              </a:rPr>
              <a:t/>
            </a:r>
            <a:br>
              <a:rPr lang="de-DE" sz="1800" dirty="0">
                <a:latin typeface="Arial" panose="020B0604020202020204" pitchFamily="34" charset="0"/>
                <a:cs typeface="Arial" panose="020B0604020202020204" pitchFamily="34" charset="0"/>
              </a:rPr>
            </a:br>
            <a:r>
              <a:rPr lang="de-DE" sz="1600" b="1" dirty="0">
                <a:latin typeface="Arial" panose="020B0604020202020204" pitchFamily="34" charset="0"/>
                <a:cs typeface="Arial" panose="020B0604020202020204" pitchFamily="34" charset="0"/>
              </a:rPr>
              <a:t>Künstlerisch aktive Kinder</a:t>
            </a:r>
            <a:br>
              <a:rPr lang="de-DE" sz="1600" b="1" dirty="0">
                <a:latin typeface="Arial" panose="020B0604020202020204" pitchFamily="34" charset="0"/>
                <a:cs typeface="Arial" panose="020B0604020202020204" pitchFamily="34" charset="0"/>
              </a:rPr>
            </a:br>
            <a:r>
              <a:rPr lang="de-DE" sz="1600" b="1" i="1" dirty="0">
                <a:latin typeface="Arial" panose="020B0604020202020204" pitchFamily="34" charset="0"/>
                <a:cs typeface="Arial" panose="020B0604020202020204" pitchFamily="34" charset="0"/>
              </a:rPr>
              <a:t>Ästhetische Bildung und Erziehung hat immer auch mit Kunst und Kultur zu tun – </a:t>
            </a:r>
            <a:r>
              <a:rPr lang="de-DE" sz="1600" b="1" dirty="0">
                <a:latin typeface="Arial" panose="020B0604020202020204" pitchFamily="34" charset="0"/>
                <a:cs typeface="Arial" panose="020B0604020202020204" pitchFamily="34" charset="0"/>
              </a:rPr>
              <a:t/>
            </a:r>
            <a:br>
              <a:rPr lang="de-DE" sz="1600" b="1" dirty="0">
                <a:latin typeface="Arial" panose="020B0604020202020204" pitchFamily="34" charset="0"/>
                <a:cs typeface="Arial" panose="020B0604020202020204" pitchFamily="34" charset="0"/>
              </a:rPr>
            </a:br>
            <a:r>
              <a:rPr lang="de-DE" sz="1600" b="1" i="1" dirty="0">
                <a:latin typeface="Arial" panose="020B0604020202020204" pitchFamily="34" charset="0"/>
                <a:cs typeface="Arial" panose="020B0604020202020204" pitchFamily="34" charset="0"/>
              </a:rPr>
              <a:t>sie durchdringen sich gegenseitig</a:t>
            </a:r>
            <a:r>
              <a:rPr lang="de-DE" dirty="0"/>
              <a:t/>
            </a:r>
            <a:br>
              <a:rPr lang="de-DE" dirty="0"/>
            </a:br>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pic>
        <p:nvPicPr>
          <p:cNvPr id="5" name="Grafik 4" descr="C:\Users\WI708744\Pictures\Musical Oma und Opa\20240628_10133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84627" y="2362756"/>
            <a:ext cx="3372555" cy="2625045"/>
          </a:xfrm>
          <a:prstGeom prst="rect">
            <a:avLst/>
          </a:prstGeom>
          <a:noFill/>
          <a:ln>
            <a:noFill/>
          </a:ln>
        </p:spPr>
      </p:pic>
      <p:pic>
        <p:nvPicPr>
          <p:cNvPr id="6" name="Grafik 5" descr="C:\Users\WI708744\Pictures\Räume und Garten 22\IMG_409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5170" y="1989001"/>
            <a:ext cx="2826341" cy="3384574"/>
          </a:xfrm>
          <a:prstGeom prst="rect">
            <a:avLst/>
          </a:prstGeom>
          <a:noFill/>
          <a:ln>
            <a:noFill/>
          </a:ln>
        </p:spPr>
      </p:pic>
      <p:pic>
        <p:nvPicPr>
          <p:cNvPr id="7" name="Grafik 6" descr="C:\Users\WI708744\Pictures\fotos webseite\IMG_593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598488" y="2307511"/>
            <a:ext cx="3384575" cy="2667361"/>
          </a:xfrm>
          <a:prstGeom prst="rect">
            <a:avLst/>
          </a:prstGeom>
          <a:noFill/>
          <a:ln>
            <a:noFill/>
          </a:ln>
        </p:spPr>
      </p:pic>
    </p:spTree>
    <p:extLst>
      <p:ext uri="{BB962C8B-B14F-4D97-AF65-F5344CB8AC3E}">
        <p14:creationId xmlns:p14="http://schemas.microsoft.com/office/powerpoint/2010/main" val="1979039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1" y="685800"/>
            <a:ext cx="11185571" cy="1482634"/>
          </a:xfrm>
        </p:spPr>
        <p:txBody>
          <a:bodyPr>
            <a:normAutofit fontScale="90000"/>
          </a:bodyPr>
          <a:lstStyle/>
          <a:p>
            <a:pPr algn="ctr"/>
            <a:r>
              <a:rPr lang="de-DE" sz="3100" dirty="0">
                <a:latin typeface="Arial" panose="020B0604020202020204" pitchFamily="34" charset="0"/>
                <a:cs typeface="Arial" panose="020B0604020202020204" pitchFamily="34" charset="0"/>
              </a:rPr>
              <a:t>„ALS KIND IST JEDER EIN KÜNSTLER, DIE SCHWIERIGKEIT BESTEHT DARIN,  </a:t>
            </a:r>
            <a:br>
              <a:rPr lang="de-DE" sz="3100" dirty="0">
                <a:latin typeface="Arial" panose="020B0604020202020204" pitchFamily="34" charset="0"/>
                <a:cs typeface="Arial" panose="020B0604020202020204" pitchFamily="34" charset="0"/>
              </a:rPr>
            </a:br>
            <a:r>
              <a:rPr lang="de-DE" sz="3100" dirty="0">
                <a:latin typeface="Arial" panose="020B0604020202020204" pitchFamily="34" charset="0"/>
                <a:cs typeface="Arial" panose="020B0604020202020204" pitchFamily="34" charset="0"/>
              </a:rPr>
              <a:t>ALS ERWACHSENER EINER ZU BLEIBEN“</a:t>
            </a:r>
            <a:r>
              <a:rPr lang="de-DE" dirty="0"/>
              <a:t/>
            </a:r>
            <a:br>
              <a:rPr lang="de-DE" dirty="0"/>
            </a:br>
            <a:endParaRPr lang="de-DE" dirty="0"/>
          </a:p>
        </p:txBody>
      </p:sp>
      <p:sp>
        <p:nvSpPr>
          <p:cNvPr id="3" name="Untertitel 2"/>
          <p:cNvSpPr>
            <a:spLocks noGrp="1"/>
          </p:cNvSpPr>
          <p:nvPr>
            <p:ph type="subTitle" idx="1"/>
          </p:nvPr>
        </p:nvSpPr>
        <p:spPr>
          <a:xfrm>
            <a:off x="684211" y="1658015"/>
            <a:ext cx="10610806" cy="4211562"/>
          </a:xfrm>
        </p:spPr>
        <p:txBody>
          <a:bodyPr>
            <a:normAutofit fontScale="92500" lnSpcReduction="20000"/>
          </a:bodyPr>
          <a:lstStyle/>
          <a:p>
            <a:pPr marL="342900" lvl="0" indent="-342900">
              <a:buFont typeface="Arial" panose="020B0604020202020204" pitchFamily="34" charset="0"/>
              <a:buChar char="•"/>
            </a:pPr>
            <a:r>
              <a:rPr lang="de-DE" b="1" dirty="0"/>
              <a:t>Kreativität</a:t>
            </a:r>
            <a:r>
              <a:rPr lang="de-DE" dirty="0"/>
              <a:t> ist die Fähigkeit, im Denken neue, auch unerwartete und überraschende Wege zu gehen</a:t>
            </a:r>
          </a:p>
          <a:p>
            <a:pPr marL="342900" lvl="0" indent="-342900">
              <a:buFont typeface="Arial" panose="020B0604020202020204" pitchFamily="34" charset="0"/>
              <a:buChar char="•"/>
            </a:pPr>
            <a:r>
              <a:rPr lang="de-DE" dirty="0"/>
              <a:t>Kinder entwickeln in </a:t>
            </a:r>
            <a:r>
              <a:rPr lang="de-DE" b="1" dirty="0"/>
              <a:t>unterstützender und wertschätzender Umgebung</a:t>
            </a:r>
            <a:r>
              <a:rPr lang="de-DE" dirty="0"/>
              <a:t> ihre künstlerischen Kompetenzen – das ist wichtig für die </a:t>
            </a:r>
            <a:r>
              <a:rPr lang="de-DE" dirty="0" err="1"/>
              <a:t>Persönlichkeits</a:t>
            </a:r>
            <a:r>
              <a:rPr lang="de-DE" dirty="0"/>
              <a:t> – und Intelligenzentwicklung des Kindes </a:t>
            </a:r>
          </a:p>
          <a:p>
            <a:pPr marL="342900" lvl="0" indent="-342900">
              <a:buFont typeface="Arial" panose="020B0604020202020204" pitchFamily="34" charset="0"/>
              <a:buChar char="•"/>
            </a:pPr>
            <a:r>
              <a:rPr lang="de-DE" dirty="0"/>
              <a:t>Kinder sind noch </a:t>
            </a:r>
            <a:r>
              <a:rPr lang="de-DE" b="1" dirty="0"/>
              <a:t>frei von etablierten Kunst – und Darstellungsformen</a:t>
            </a:r>
            <a:r>
              <a:rPr lang="de-DE" dirty="0"/>
              <a:t> – ihre Werke sind immer Kunstwerke, das Kind ist (noch) nicht voreingenommen</a:t>
            </a:r>
          </a:p>
          <a:p>
            <a:pPr marL="342900" lvl="0" indent="-342900">
              <a:buFont typeface="Arial" panose="020B0604020202020204" pitchFamily="34" charset="0"/>
              <a:buChar char="•"/>
            </a:pPr>
            <a:r>
              <a:rPr lang="de-DE" dirty="0"/>
              <a:t>Kinder nehmen ihre </a:t>
            </a:r>
            <a:r>
              <a:rPr lang="de-DE" b="1" dirty="0"/>
              <a:t>Umwelt mit allen Sinnen wahr</a:t>
            </a:r>
            <a:r>
              <a:rPr lang="de-DE" dirty="0"/>
              <a:t> – sie gestalten sie bildnerisch und können in verschiedenste Rollen schlüpfen. </a:t>
            </a:r>
            <a:r>
              <a:rPr lang="de-DE" dirty="0" smtClean="0"/>
              <a:t>Das </a:t>
            </a:r>
            <a:r>
              <a:rPr lang="de-DE" dirty="0"/>
              <a:t>Entdeckte und Erfahrene wird mit vielseitigsten Materialien und Wegen </a:t>
            </a:r>
            <a:r>
              <a:rPr lang="de-DE" dirty="0" smtClean="0"/>
              <a:t>umgesetzt Neugier</a:t>
            </a:r>
            <a:r>
              <a:rPr lang="de-DE" dirty="0"/>
              <a:t>, Lust und Freude am </a:t>
            </a:r>
            <a:r>
              <a:rPr lang="de-DE" b="1" dirty="0"/>
              <a:t>eigenen schöpferischen Tun</a:t>
            </a:r>
            <a:r>
              <a:rPr lang="de-DE" dirty="0"/>
              <a:t> sind der Motor der kindlichen Persönlichkeitsentwicklung</a:t>
            </a:r>
          </a:p>
          <a:p>
            <a:pPr marL="342900" lvl="0" indent="-342900">
              <a:buFont typeface="Arial" panose="020B0604020202020204" pitchFamily="34" charset="0"/>
              <a:buChar char="•"/>
            </a:pPr>
            <a:r>
              <a:rPr lang="de-DE" dirty="0"/>
              <a:t>Beim Entfalten von künstlerischem Potential und Urteilsvermögen lernen die Kinder nicht nur eigene, sondern auch </a:t>
            </a:r>
            <a:r>
              <a:rPr lang="de-DE" b="1" dirty="0"/>
              <a:t>fremde Kultur</a:t>
            </a:r>
            <a:r>
              <a:rPr lang="de-DE" dirty="0"/>
              <a:t> und Ausdrucksformen anzuerkennen und zu schätzen</a:t>
            </a:r>
          </a:p>
          <a:p>
            <a:pPr marL="342900" lvl="0" indent="-342900">
              <a:buFont typeface="Arial" panose="020B0604020202020204" pitchFamily="34" charset="0"/>
              <a:buChar char="•"/>
            </a:pPr>
            <a:endParaRPr lang="de-DE" dirty="0"/>
          </a:p>
          <a:p>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18345642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44577" y="1201782"/>
            <a:ext cx="11185571" cy="322217"/>
          </a:xfrm>
        </p:spPr>
        <p:txBody>
          <a:bodyPr>
            <a:normAutofit fontScale="90000"/>
          </a:bodyPr>
          <a:lstStyle/>
          <a:p>
            <a:pPr algn="ctr"/>
            <a:r>
              <a:rPr lang="de-DE" dirty="0"/>
              <a:t>Ziele:</a:t>
            </a:r>
            <a:br>
              <a:rPr lang="de-DE" dirty="0"/>
            </a:br>
            <a:endParaRPr lang="de-DE" dirty="0"/>
          </a:p>
        </p:txBody>
      </p:sp>
      <p:sp>
        <p:nvSpPr>
          <p:cNvPr id="3" name="Untertitel 2"/>
          <p:cNvSpPr>
            <a:spLocks noGrp="1"/>
          </p:cNvSpPr>
          <p:nvPr>
            <p:ph type="subTitle" idx="1"/>
          </p:nvPr>
        </p:nvSpPr>
        <p:spPr>
          <a:xfrm>
            <a:off x="344576" y="965321"/>
            <a:ext cx="11481663" cy="5113262"/>
          </a:xfrm>
        </p:spPr>
        <p:txBody>
          <a:bodyPr>
            <a:normAutofit lnSpcReduction="10000"/>
          </a:bodyPr>
          <a:lstStyle/>
          <a:p>
            <a:pPr marL="342900" lvl="0" indent="-342900">
              <a:buFont typeface="Arial" panose="020B0604020202020204" pitchFamily="34" charset="0"/>
              <a:buChar char="•"/>
            </a:pPr>
            <a:r>
              <a:rPr lang="de-DE" b="1" dirty="0"/>
              <a:t>Umwelt und Kultur</a:t>
            </a:r>
            <a:r>
              <a:rPr lang="de-DE" dirty="0"/>
              <a:t> mit allen Sinnen wahrnehmen</a:t>
            </a:r>
          </a:p>
          <a:p>
            <a:pPr marL="342900" lvl="0" indent="-342900">
              <a:buFont typeface="Arial" panose="020B0604020202020204" pitchFamily="34" charset="0"/>
              <a:buChar char="•"/>
            </a:pPr>
            <a:r>
              <a:rPr lang="de-DE" dirty="0"/>
              <a:t>Grundverständnis </a:t>
            </a:r>
            <a:r>
              <a:rPr lang="de-DE" b="1" dirty="0"/>
              <a:t>über Farben</a:t>
            </a:r>
            <a:r>
              <a:rPr lang="de-DE" dirty="0"/>
              <a:t> und den Möglichkeiten, mit diesen zu hantieren</a:t>
            </a:r>
          </a:p>
          <a:p>
            <a:pPr marL="342900" lvl="0" indent="-342900">
              <a:buFont typeface="Arial" panose="020B0604020202020204" pitchFamily="34" charset="0"/>
              <a:buChar char="•"/>
            </a:pPr>
            <a:r>
              <a:rPr lang="de-DE" dirty="0"/>
              <a:t>Eigene </a:t>
            </a:r>
            <a:r>
              <a:rPr lang="de-DE" b="1" dirty="0"/>
              <a:t>Gestaltungswege </a:t>
            </a:r>
            <a:r>
              <a:rPr lang="de-DE" dirty="0"/>
              <a:t>und Ausdrucksformen zu entdecken </a:t>
            </a:r>
            <a:r>
              <a:rPr lang="de-DE" dirty="0" smtClean="0"/>
              <a:t>(</a:t>
            </a:r>
            <a:r>
              <a:rPr lang="de-DE" dirty="0"/>
              <a:t>mimisch, plastisch, gestisch)</a:t>
            </a:r>
          </a:p>
          <a:p>
            <a:pPr marL="342900" lvl="0" indent="-342900">
              <a:buFont typeface="Arial" panose="020B0604020202020204" pitchFamily="34" charset="0"/>
              <a:buChar char="•"/>
            </a:pPr>
            <a:r>
              <a:rPr lang="de-DE" dirty="0"/>
              <a:t>Mit verschiedenen </a:t>
            </a:r>
            <a:r>
              <a:rPr lang="de-DE" b="1" dirty="0"/>
              <a:t>Materialien und Techniken</a:t>
            </a:r>
            <a:r>
              <a:rPr lang="de-DE" dirty="0"/>
              <a:t> sich ausdrücken können</a:t>
            </a:r>
          </a:p>
          <a:p>
            <a:pPr marL="342900" lvl="0" indent="-342900">
              <a:buFont typeface="Arial" panose="020B0604020202020204" pitchFamily="34" charset="0"/>
              <a:buChar char="•"/>
            </a:pPr>
            <a:r>
              <a:rPr lang="de-DE" dirty="0"/>
              <a:t>Sich mit </a:t>
            </a:r>
            <a:r>
              <a:rPr lang="de-DE" b="1" dirty="0"/>
              <a:t>historischer Kunst</a:t>
            </a:r>
            <a:r>
              <a:rPr lang="de-DE" dirty="0"/>
              <a:t> und der </a:t>
            </a:r>
            <a:r>
              <a:rPr lang="de-DE" b="1" dirty="0"/>
              <a:t>Kunst anderer Kulturkreise</a:t>
            </a:r>
            <a:r>
              <a:rPr lang="de-DE" dirty="0"/>
              <a:t> auseinanderzusetzen</a:t>
            </a:r>
          </a:p>
          <a:p>
            <a:pPr marL="342900" lvl="0" indent="-342900">
              <a:buFont typeface="Arial" panose="020B0604020202020204" pitchFamily="34" charset="0"/>
              <a:buChar char="•"/>
            </a:pPr>
            <a:r>
              <a:rPr lang="de-DE" dirty="0"/>
              <a:t>Die </a:t>
            </a:r>
            <a:r>
              <a:rPr lang="de-DE" b="1" dirty="0"/>
              <a:t>Ausdruckskraft von Farben</a:t>
            </a:r>
            <a:r>
              <a:rPr lang="de-DE" dirty="0"/>
              <a:t> und deren Wirkung auf Stimmung und Gefühle erleben</a:t>
            </a:r>
          </a:p>
          <a:p>
            <a:pPr marL="342900" lvl="0" indent="-342900">
              <a:buFont typeface="Arial" panose="020B0604020202020204" pitchFamily="34" charset="0"/>
              <a:buChar char="•"/>
            </a:pPr>
            <a:r>
              <a:rPr lang="de-DE" dirty="0"/>
              <a:t>Künstlerisches Gestalten und Darstellen als </a:t>
            </a:r>
            <a:r>
              <a:rPr lang="de-DE" b="1" dirty="0"/>
              <a:t>Gemeinschaftsprozess </a:t>
            </a:r>
            <a:r>
              <a:rPr lang="de-DE" dirty="0"/>
              <a:t>erfahren</a:t>
            </a:r>
          </a:p>
          <a:p>
            <a:endParaRPr lang="de-DE" dirty="0" smtClean="0"/>
          </a:p>
          <a:p>
            <a:pPr algn="ctr"/>
            <a:r>
              <a:rPr lang="de-DE" dirty="0">
                <a:solidFill>
                  <a:schemeClr val="tx1"/>
                </a:solidFill>
              </a:rPr>
              <a:t>„PHANTASIE IST WICHTIGER ALS WISSEN,</a:t>
            </a:r>
          </a:p>
          <a:p>
            <a:pPr algn="ctr"/>
            <a:r>
              <a:rPr lang="de-DE" dirty="0">
                <a:solidFill>
                  <a:schemeClr val="tx1"/>
                </a:solidFill>
              </a:rPr>
              <a:t>DENN WISSEN IST BEGRENZT“</a:t>
            </a:r>
          </a:p>
          <a:p>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1692573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1" y="685800"/>
            <a:ext cx="11185571" cy="951412"/>
          </a:xfrm>
        </p:spPr>
        <p:txBody>
          <a:bodyPr/>
          <a:lstStyle/>
          <a:p>
            <a:pPr algn="ctr"/>
            <a:endParaRPr lang="de-DE" dirty="0"/>
          </a:p>
        </p:txBody>
      </p:sp>
      <p:sp>
        <p:nvSpPr>
          <p:cNvPr id="3" name="Untertitel 2"/>
          <p:cNvSpPr>
            <a:spLocks noGrp="1"/>
          </p:cNvSpPr>
          <p:nvPr>
            <p:ph type="subTitle" idx="1"/>
          </p:nvPr>
        </p:nvSpPr>
        <p:spPr/>
        <p:txBody>
          <a:bodyPr/>
          <a:lstStyle/>
          <a:p>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909312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1" y="685800"/>
            <a:ext cx="11159445" cy="1029790"/>
          </a:xfrm>
        </p:spPr>
        <p:txBody>
          <a:bodyPr>
            <a:normAutofit/>
          </a:bodyPr>
          <a:lstStyle/>
          <a:p>
            <a:pPr algn="ctr"/>
            <a:r>
              <a:rPr lang="de-DE" dirty="0" smtClean="0"/>
              <a:t>10. Musik</a:t>
            </a:r>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pic>
        <p:nvPicPr>
          <p:cNvPr id="6" name="Grafik 5" descr="C:\Users\WJ706180\AppData\Local\Microsoft\Windows\INetCache\Content.Outlook\H4C9FVOR\20241002_091114.jpg"/>
          <p:cNvPicPr/>
          <p:nvPr/>
        </p:nvPicPr>
        <p:blipFill rotWithShape="1">
          <a:blip r:embed="rId2">
            <a:extLst>
              <a:ext uri="{28A0092B-C50C-407E-A947-70E740481C1C}">
                <a14:useLocalDpi xmlns:a14="http://schemas.microsoft.com/office/drawing/2010/main" val="0"/>
              </a:ext>
            </a:extLst>
          </a:blip>
          <a:srcRect l="7333" t="-150" r="28224"/>
          <a:stretch/>
        </p:blipFill>
        <p:spPr bwMode="auto">
          <a:xfrm rot="5400000">
            <a:off x="4408145" y="1597750"/>
            <a:ext cx="3711575" cy="43243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3989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1" y="685800"/>
            <a:ext cx="11159445" cy="1029790"/>
          </a:xfrm>
        </p:spPr>
        <p:txBody>
          <a:bodyPr>
            <a:normAutofit fontScale="90000"/>
          </a:bodyPr>
          <a:lstStyle/>
          <a:p>
            <a:pPr algn="ctr"/>
            <a:r>
              <a:rPr lang="de-DE" dirty="0"/>
              <a:t>W o h l b e f i n d e n – soziale Kompetenz</a:t>
            </a:r>
          </a:p>
        </p:txBody>
      </p:sp>
      <p:sp>
        <p:nvSpPr>
          <p:cNvPr id="3" name="Untertitel 2"/>
          <p:cNvSpPr>
            <a:spLocks noGrp="1"/>
          </p:cNvSpPr>
          <p:nvPr>
            <p:ph type="subTitle" idx="1"/>
          </p:nvPr>
        </p:nvSpPr>
        <p:spPr>
          <a:xfrm>
            <a:off x="684211" y="1785257"/>
            <a:ext cx="11046235" cy="4386943"/>
          </a:xfrm>
        </p:spPr>
        <p:txBody>
          <a:bodyPr>
            <a:normAutofit fontScale="62500" lnSpcReduction="20000"/>
          </a:bodyPr>
          <a:lstStyle/>
          <a:p>
            <a:pPr marL="342900" indent="-342900">
              <a:buFont typeface="Wingdings" panose="05000000000000000000" pitchFamily="2" charset="2"/>
              <a:buChar char="Ø"/>
            </a:pPr>
            <a:r>
              <a:rPr lang="de-DE" sz="2400" dirty="0">
                <a:latin typeface="Arial" panose="020B0604020202020204" pitchFamily="34" charset="0"/>
                <a:cs typeface="Arial" panose="020B0604020202020204" pitchFamily="34" charset="0"/>
              </a:rPr>
              <a:t>Musik berührt </a:t>
            </a:r>
            <a:r>
              <a:rPr lang="de-DE" sz="2400" b="1" dirty="0">
                <a:latin typeface="Arial" panose="020B0604020202020204" pitchFamily="34" charset="0"/>
                <a:cs typeface="Arial" panose="020B0604020202020204" pitchFamily="34" charset="0"/>
              </a:rPr>
              <a:t>im Innersten</a:t>
            </a:r>
            <a:r>
              <a:rPr lang="de-DE" sz="2400" dirty="0">
                <a:latin typeface="Arial" panose="020B0604020202020204" pitchFamily="34" charset="0"/>
                <a:cs typeface="Arial" panose="020B0604020202020204" pitchFamily="34" charset="0"/>
              </a:rPr>
              <a:t>, Säuglinge leben in den ersten Monaten überwiegend in einer Klangwelt. </a:t>
            </a:r>
          </a:p>
          <a:p>
            <a:pPr marL="342900" indent="-342900">
              <a:buFont typeface="Wingdings" panose="05000000000000000000" pitchFamily="2" charset="2"/>
              <a:buChar char="Ø"/>
            </a:pPr>
            <a:endParaRPr lang="de-DE"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DE" sz="2400" dirty="0">
                <a:latin typeface="Arial" panose="020B0604020202020204" pitchFamily="34" charset="0"/>
                <a:cs typeface="Arial" panose="020B0604020202020204" pitchFamily="34" charset="0"/>
              </a:rPr>
              <a:t>Tempo, Rhythmus und Tonart gehörter Musik beeinflussen </a:t>
            </a:r>
            <a:r>
              <a:rPr lang="de-DE" sz="2400" b="1" dirty="0">
                <a:latin typeface="Arial" panose="020B0604020202020204" pitchFamily="34" charset="0"/>
                <a:cs typeface="Arial" panose="020B0604020202020204" pitchFamily="34" charset="0"/>
              </a:rPr>
              <a:t>Herzschlagfrequenz, Blutdruck, Atmung.</a:t>
            </a:r>
          </a:p>
          <a:p>
            <a:pPr marL="342900" indent="-342900">
              <a:buFont typeface="Wingdings" panose="05000000000000000000" pitchFamily="2" charset="2"/>
              <a:buChar char="Ø"/>
            </a:pPr>
            <a:endParaRPr lang="de-DE"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DE" sz="2400" dirty="0">
                <a:latin typeface="Arial" panose="020B0604020202020204" pitchFamily="34" charset="0"/>
                <a:cs typeface="Arial" panose="020B0604020202020204" pitchFamily="34" charset="0"/>
              </a:rPr>
              <a:t>Sie kann zur </a:t>
            </a:r>
            <a:r>
              <a:rPr lang="de-DE" sz="2400" b="1" dirty="0">
                <a:latin typeface="Arial" panose="020B0604020202020204" pitchFamily="34" charset="0"/>
                <a:cs typeface="Arial" panose="020B0604020202020204" pitchFamily="34" charset="0"/>
              </a:rPr>
              <a:t>Entspannung, Aufmunterung, Lebensfreude und emotionaler Stärke </a:t>
            </a:r>
            <a:r>
              <a:rPr lang="de-DE" sz="2400" dirty="0">
                <a:latin typeface="Arial" panose="020B0604020202020204" pitchFamily="34" charset="0"/>
                <a:cs typeface="Arial" panose="020B0604020202020204" pitchFamily="34" charset="0"/>
              </a:rPr>
              <a:t>und damit zur Ausgeglichenheit beitragen.</a:t>
            </a:r>
          </a:p>
          <a:p>
            <a:pPr marL="342900" indent="-342900">
              <a:buFont typeface="Wingdings" panose="05000000000000000000" pitchFamily="2" charset="2"/>
              <a:buChar char="Ø"/>
            </a:pPr>
            <a:endParaRPr lang="de-DE"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DE" sz="2400" dirty="0">
                <a:latin typeface="Arial" panose="020B0604020202020204" pitchFamily="34" charset="0"/>
                <a:cs typeface="Arial" panose="020B0604020202020204" pitchFamily="34" charset="0"/>
              </a:rPr>
              <a:t>gemeinsam singen und Musizieren </a:t>
            </a:r>
            <a:r>
              <a:rPr lang="de-DE" sz="2400" b="1" dirty="0">
                <a:latin typeface="Arial" panose="020B0604020202020204" pitchFamily="34" charset="0"/>
                <a:cs typeface="Arial" panose="020B0604020202020204" pitchFamily="34" charset="0"/>
              </a:rPr>
              <a:t>stärken die Kontakt- und Teamfähigkeit </a:t>
            </a:r>
            <a:r>
              <a:rPr lang="de-DE" sz="2400" dirty="0">
                <a:latin typeface="Arial" panose="020B0604020202020204" pitchFamily="34" charset="0"/>
                <a:cs typeface="Arial" panose="020B0604020202020204" pitchFamily="34" charset="0"/>
              </a:rPr>
              <a:t>in der Gruppe.</a:t>
            </a:r>
          </a:p>
          <a:p>
            <a:pPr marL="342900" indent="-342900">
              <a:buFont typeface="Wingdings" panose="05000000000000000000" pitchFamily="2" charset="2"/>
              <a:buChar char="Ø"/>
            </a:pPr>
            <a:endParaRPr lang="de-DE"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DE" sz="2400" b="1" dirty="0">
                <a:latin typeface="Arial" panose="020B0604020202020204" pitchFamily="34" charset="0"/>
                <a:cs typeface="Arial" panose="020B0604020202020204" pitchFamily="34" charset="0"/>
              </a:rPr>
              <a:t>einander zuhören, aufeinander reagieren</a:t>
            </a:r>
            <a:r>
              <a:rPr lang="de-DE" sz="2400" dirty="0">
                <a:latin typeface="Arial" panose="020B0604020202020204" pitchFamily="34" charset="0"/>
                <a:cs typeface="Arial" panose="020B0604020202020204" pitchFamily="34" charset="0"/>
              </a:rPr>
              <a:t>, zu einem Gleichklang oder Rhythmus finden, all dies erfordert ein hohes Maß an sozialem Handeln.</a:t>
            </a:r>
          </a:p>
          <a:p>
            <a:pPr marL="342900" indent="-342900">
              <a:buFont typeface="Wingdings" panose="05000000000000000000" pitchFamily="2" charset="2"/>
              <a:buChar char="Ø"/>
            </a:pPr>
            <a:endParaRPr lang="de-DE"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DE" sz="2400" dirty="0">
                <a:latin typeface="Arial" panose="020B0604020202020204" pitchFamily="34" charset="0"/>
                <a:cs typeface="Arial" panose="020B0604020202020204" pitchFamily="34" charset="0"/>
              </a:rPr>
              <a:t>Studien mit Vorschul- und Grundschulkindern weisen positive Effekte  auf </a:t>
            </a:r>
            <a:r>
              <a:rPr lang="de-DE" sz="2400" b="1" dirty="0">
                <a:latin typeface="Arial" panose="020B0604020202020204" pitchFamily="34" charset="0"/>
                <a:cs typeface="Arial" panose="020B0604020202020204" pitchFamily="34" charset="0"/>
              </a:rPr>
              <a:t>Gehirnentwicklung, Lernverhalten </a:t>
            </a:r>
            <a:r>
              <a:rPr lang="de-DE" sz="2400" dirty="0">
                <a:latin typeface="Arial" panose="020B0604020202020204" pitchFamily="34" charset="0"/>
                <a:cs typeface="Arial" panose="020B0604020202020204" pitchFamily="34" charset="0"/>
              </a:rPr>
              <a:t>(Konzentration/ Ausdauer) und Intelligenzleistungen (räumliche und zeitliche Vorstellungskraft) nach.</a:t>
            </a:r>
          </a:p>
          <a:p>
            <a:pPr marL="342900" indent="-342900">
              <a:buFont typeface="Wingdings" panose="05000000000000000000" pitchFamily="2" charset="2"/>
              <a:buChar char="Ø"/>
            </a:pPr>
            <a:endParaRPr lang="de-DE"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3739836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65463" y="592182"/>
            <a:ext cx="11843656" cy="1053737"/>
          </a:xfrm>
        </p:spPr>
        <p:txBody>
          <a:bodyPr>
            <a:normAutofit fontScale="90000"/>
          </a:bodyPr>
          <a:lstStyle/>
          <a:p>
            <a:r>
              <a:rPr lang="de-DE" dirty="0"/>
              <a:t>Sprachkompetenz     Körperbewusstsein</a:t>
            </a:r>
            <a:r>
              <a:rPr lang="de-DE" dirty="0" smtClean="0"/>
              <a:t>       					</a:t>
            </a:r>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Textfeld 4"/>
          <p:cNvSpPr txBox="1"/>
          <p:nvPr/>
        </p:nvSpPr>
        <p:spPr>
          <a:xfrm>
            <a:off x="505097" y="1297577"/>
            <a:ext cx="4789714" cy="5078313"/>
          </a:xfrm>
          <a:prstGeom prst="rect">
            <a:avLst/>
          </a:prstGeom>
          <a:noFill/>
        </p:spPr>
        <p:txBody>
          <a:bodyPr wrap="square" rtlCol="0">
            <a:spAutoFit/>
          </a:bodyPr>
          <a:lstStyle/>
          <a:p>
            <a:pPr marL="285750" indent="-285750">
              <a:buFont typeface="Wingdings" panose="05000000000000000000" pitchFamily="2" charset="2"/>
              <a:buChar char="§"/>
            </a:pPr>
            <a:r>
              <a:rPr lang="de-DE" b="1" dirty="0">
                <a:latin typeface="Arial" panose="020B0604020202020204" pitchFamily="34" charset="0"/>
                <a:cs typeface="Arial" panose="020B0604020202020204" pitchFamily="34" charset="0"/>
              </a:rPr>
              <a:t>Stimmbildung und Sprachbildung </a:t>
            </a:r>
            <a:r>
              <a:rPr lang="de-DE" dirty="0">
                <a:latin typeface="Arial" panose="020B0604020202020204" pitchFamily="34" charset="0"/>
                <a:cs typeface="Arial" panose="020B0604020202020204" pitchFamily="34" charset="0"/>
              </a:rPr>
              <a:t>sind miteinander verknüpft. Die Stimme ist das elementar und persönliche Musikinstrument, auf dem Kinder sich von Geburt an in die Welt hineinspielen. Sie sind mit diesem Instrument vertraut und können sich bei entsprechender Anregung immer vielfältiger damit ausdrücken.</a:t>
            </a: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Was </a:t>
            </a:r>
            <a:r>
              <a:rPr lang="de-DE" b="1" dirty="0">
                <a:latin typeface="Arial" panose="020B0604020202020204" pitchFamily="34" charset="0"/>
                <a:cs typeface="Arial" panose="020B0604020202020204" pitchFamily="34" charset="0"/>
              </a:rPr>
              <a:t>Kinder erleben, was sie bewegt</a:t>
            </a:r>
            <a:r>
              <a:rPr lang="de-DE" dirty="0">
                <a:latin typeface="Arial" panose="020B0604020202020204" pitchFamily="34" charset="0"/>
                <a:cs typeface="Arial" panose="020B0604020202020204" pitchFamily="34" charset="0"/>
              </a:rPr>
              <a:t>, findet im Singen und Sprechen seinen Ausdruck.</a:t>
            </a: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Musik trainiert das </a:t>
            </a:r>
            <a:r>
              <a:rPr lang="de-DE" b="1" dirty="0">
                <a:latin typeface="Arial" panose="020B0604020202020204" pitchFamily="34" charset="0"/>
                <a:cs typeface="Arial" panose="020B0604020202020204" pitchFamily="34" charset="0"/>
              </a:rPr>
              <a:t>aktive Zuhören</a:t>
            </a:r>
            <a:r>
              <a:rPr lang="de-DE" dirty="0">
                <a:latin typeface="Arial" panose="020B0604020202020204" pitchFamily="34" charset="0"/>
                <a:cs typeface="Arial" panose="020B0604020202020204" pitchFamily="34" charset="0"/>
              </a:rPr>
              <a:t>…(Lernen-Verstehen)</a:t>
            </a: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Musik spricht </a:t>
            </a:r>
            <a:r>
              <a:rPr lang="de-DE" b="1" dirty="0">
                <a:latin typeface="Arial" panose="020B0604020202020204" pitchFamily="34" charset="0"/>
                <a:cs typeface="Arial" panose="020B0604020202020204" pitchFamily="34" charset="0"/>
              </a:rPr>
              <a:t>alle Kulturen </a:t>
            </a:r>
            <a:r>
              <a:rPr lang="de-DE" dirty="0">
                <a:latin typeface="Arial" panose="020B0604020202020204" pitchFamily="34" charset="0"/>
                <a:cs typeface="Arial" panose="020B0604020202020204" pitchFamily="34" charset="0"/>
              </a:rPr>
              <a:t>an… Traditionen ….</a:t>
            </a: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“Fremdes“ begeistert aufgreifen – und sich mit dem „Eigenen“ zu identifizieren.</a:t>
            </a:r>
          </a:p>
          <a:p>
            <a:endParaRPr lang="de-DE" dirty="0">
              <a:latin typeface="Arial" panose="020B0604020202020204" pitchFamily="34" charset="0"/>
              <a:cs typeface="Arial" panose="020B0604020202020204" pitchFamily="34" charset="0"/>
            </a:endParaRPr>
          </a:p>
        </p:txBody>
      </p:sp>
      <p:sp>
        <p:nvSpPr>
          <p:cNvPr id="7" name="Textfeld 6"/>
          <p:cNvSpPr txBox="1"/>
          <p:nvPr/>
        </p:nvSpPr>
        <p:spPr>
          <a:xfrm>
            <a:off x="5982789" y="1297577"/>
            <a:ext cx="5677988" cy="5355312"/>
          </a:xfrm>
          <a:prstGeom prst="rect">
            <a:avLst/>
          </a:prstGeom>
          <a:noFill/>
        </p:spPr>
        <p:txBody>
          <a:bodyPr wrap="square" rtlCol="0">
            <a:spAutoFit/>
          </a:bodyPr>
          <a:lstStyle/>
          <a:p>
            <a:pPr marL="285750" indent="-285750">
              <a:buFont typeface="Wingdings" panose="05000000000000000000" pitchFamily="2" charset="2"/>
              <a:buChar char="§"/>
            </a:pPr>
            <a:r>
              <a:rPr lang="de-DE" b="1" dirty="0">
                <a:latin typeface="Arial" panose="020B0604020202020204" pitchFamily="34" charset="0"/>
                <a:cs typeface="Arial" panose="020B0604020202020204" pitchFamily="34" charset="0"/>
              </a:rPr>
              <a:t>Hörimpulse</a:t>
            </a:r>
            <a:r>
              <a:rPr lang="de-DE" dirty="0">
                <a:latin typeface="Arial" panose="020B0604020202020204" pitchFamily="34" charset="0"/>
                <a:cs typeface="Arial" panose="020B0604020202020204" pitchFamily="34" charset="0"/>
              </a:rPr>
              <a:t> stimulieren </a:t>
            </a:r>
            <a:r>
              <a:rPr lang="de-DE" b="1" dirty="0">
                <a:latin typeface="Arial" panose="020B0604020202020204" pitchFamily="34" charset="0"/>
                <a:cs typeface="Arial" panose="020B0604020202020204" pitchFamily="34" charset="0"/>
              </a:rPr>
              <a:t>Bewegungsimpulse</a:t>
            </a:r>
            <a:r>
              <a:rPr lang="de-DE" dirty="0">
                <a:latin typeface="Arial" panose="020B0604020202020204" pitchFamily="34" charset="0"/>
                <a:cs typeface="Arial" panose="020B0604020202020204" pitchFamily="34" charset="0"/>
              </a:rPr>
              <a:t> und das Gleichgewichtsorgan im Ohr, das Haltung und Motorik reguliert.</a:t>
            </a: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Der </a:t>
            </a:r>
            <a:r>
              <a:rPr lang="de-DE" b="1" dirty="0">
                <a:latin typeface="Arial" panose="020B0604020202020204" pitchFamily="34" charset="0"/>
                <a:cs typeface="Arial" panose="020B0604020202020204" pitchFamily="34" charset="0"/>
              </a:rPr>
              <a:t>ganze Körper </a:t>
            </a:r>
            <a:r>
              <a:rPr lang="de-DE" dirty="0">
                <a:latin typeface="Arial" panose="020B0604020202020204" pitchFamily="34" charset="0"/>
                <a:cs typeface="Arial" panose="020B0604020202020204" pitchFamily="34" charset="0"/>
              </a:rPr>
              <a:t>ist beim Singen-Tanzen-Musizieren  zur Synchronisierung der Bewegungen gefordert.</a:t>
            </a: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Im Rahmen der musikalischen Bildung und Erziehung sollen sie Kinder den Reichtum und die </a:t>
            </a:r>
            <a:r>
              <a:rPr lang="de-DE" b="1" dirty="0">
                <a:latin typeface="Arial" panose="020B0604020202020204" pitchFamily="34" charset="0"/>
                <a:cs typeface="Arial" panose="020B0604020202020204" pitchFamily="34" charset="0"/>
              </a:rPr>
              <a:t>Vielseitigkeit </a:t>
            </a:r>
            <a:r>
              <a:rPr lang="de-DE" dirty="0">
                <a:latin typeface="Arial" panose="020B0604020202020204" pitchFamily="34" charset="0"/>
                <a:cs typeface="Arial" panose="020B0604020202020204" pitchFamily="34" charset="0"/>
              </a:rPr>
              <a:t>der Musik erfahren.</a:t>
            </a: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Optimal ist ein </a:t>
            </a:r>
            <a:r>
              <a:rPr lang="de-DE" b="1" dirty="0">
                <a:latin typeface="Arial" panose="020B0604020202020204" pitchFamily="34" charset="0"/>
                <a:cs typeface="Arial" panose="020B0604020202020204" pitchFamily="34" charset="0"/>
              </a:rPr>
              <a:t>Geleichgewicht </a:t>
            </a:r>
            <a:r>
              <a:rPr lang="de-DE" dirty="0">
                <a:latin typeface="Arial" panose="020B0604020202020204" pitchFamily="34" charset="0"/>
                <a:cs typeface="Arial" panose="020B0604020202020204" pitchFamily="34" charset="0"/>
              </a:rPr>
              <a:t>aus hören, singen, sich bewegen, tanzen Rhythmus erleben, den eigenen Körper spüren und beherrschen.</a:t>
            </a: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Ein </a:t>
            </a:r>
            <a:r>
              <a:rPr lang="de-DE" b="1" dirty="0">
                <a:latin typeface="Arial" panose="020B0604020202020204" pitchFamily="34" charset="0"/>
                <a:cs typeface="Arial" panose="020B0604020202020204" pitchFamily="34" charset="0"/>
              </a:rPr>
              <a:t>Instrument </a:t>
            </a:r>
            <a:r>
              <a:rPr lang="de-DE" dirty="0">
                <a:latin typeface="Arial" panose="020B0604020202020204" pitchFamily="34" charset="0"/>
                <a:cs typeface="Arial" panose="020B0604020202020204" pitchFamily="34" charset="0"/>
              </a:rPr>
              <a:t>spielen, und dabei mit  anderen zu kommunizieren.</a:t>
            </a:r>
          </a:p>
          <a:p>
            <a:pPr marL="285750" indent="-285750">
              <a:buFont typeface="Wingdings" panose="05000000000000000000" pitchFamily="2" charset="2"/>
              <a:buChar char="§"/>
            </a:pPr>
            <a:r>
              <a:rPr lang="de-DE" dirty="0">
                <a:latin typeface="Arial" panose="020B0604020202020204" pitchFamily="34" charset="0"/>
                <a:cs typeface="Arial" panose="020B0604020202020204" pitchFamily="34" charset="0"/>
              </a:rPr>
              <a:t>Da auf musikalischen Gebiet Spielen mit Lernen eng verbunden ist, öffnet sich gerade hier die Chance, </a:t>
            </a:r>
            <a:r>
              <a:rPr lang="de-DE" b="1" dirty="0">
                <a:latin typeface="Arial" panose="020B0604020202020204" pitchFamily="34" charset="0"/>
                <a:cs typeface="Arial" panose="020B0604020202020204" pitchFamily="34" charset="0"/>
              </a:rPr>
              <a:t>spielend zu lernen und lernend zu spielen.</a:t>
            </a:r>
          </a:p>
          <a:p>
            <a:endParaRPr lang="de-DE" dirty="0"/>
          </a:p>
        </p:txBody>
      </p:sp>
    </p:spTree>
    <p:extLst>
      <p:ext uri="{BB962C8B-B14F-4D97-AF65-F5344CB8AC3E}">
        <p14:creationId xmlns:p14="http://schemas.microsoft.com/office/powerpoint/2010/main" val="3380304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2" y="685800"/>
            <a:ext cx="11411994" cy="1029790"/>
          </a:xfrm>
        </p:spPr>
        <p:txBody>
          <a:bodyPr>
            <a:normAutofit fontScale="90000"/>
          </a:bodyPr>
          <a:lstStyle/>
          <a:p>
            <a:pPr algn="ctr"/>
            <a:r>
              <a:rPr lang="de-DE" dirty="0" smtClean="0"/>
              <a:t>11. Bewegung, Rhythmik, Tanz und Sport</a:t>
            </a:r>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945" y="1871907"/>
            <a:ext cx="3432049" cy="3432049"/>
          </a:xfrm>
          <a:prstGeom prst="rect">
            <a:avLst/>
          </a:prstGeom>
        </p:spPr>
      </p:pic>
      <p:sp>
        <p:nvSpPr>
          <p:cNvPr id="9" name="Explosion 1 8"/>
          <p:cNvSpPr/>
          <p:nvPr/>
        </p:nvSpPr>
        <p:spPr>
          <a:xfrm>
            <a:off x="684213" y="1715589"/>
            <a:ext cx="4985068" cy="445661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1942011" y="2969622"/>
            <a:ext cx="2638697" cy="1754326"/>
          </a:xfrm>
          <a:prstGeom prst="rect">
            <a:avLst/>
          </a:prstGeom>
          <a:noFill/>
        </p:spPr>
        <p:txBody>
          <a:bodyPr wrap="square" rtlCol="0">
            <a:spAutoFit/>
          </a:bodyPr>
          <a:lstStyle/>
          <a:p>
            <a:r>
              <a:rPr lang="de-DE" dirty="0" smtClean="0"/>
              <a:t>Natürlicher Bewegungsdrang</a:t>
            </a:r>
          </a:p>
          <a:p>
            <a:endParaRPr lang="de-DE" dirty="0"/>
          </a:p>
          <a:p>
            <a:r>
              <a:rPr lang="de-DE" dirty="0" smtClean="0"/>
              <a:t>wichtiges Mittel um Wissen über ihre Umwelt zu erlangen </a:t>
            </a:r>
            <a:endParaRPr lang="de-DE" dirty="0"/>
          </a:p>
        </p:txBody>
      </p:sp>
    </p:spTree>
    <p:extLst>
      <p:ext uri="{BB962C8B-B14F-4D97-AF65-F5344CB8AC3E}">
        <p14:creationId xmlns:p14="http://schemas.microsoft.com/office/powerpoint/2010/main" val="3647061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40074" y="302622"/>
            <a:ext cx="11185571" cy="437606"/>
          </a:xfrm>
        </p:spPr>
        <p:txBody>
          <a:bodyPr>
            <a:normAutofit/>
          </a:bodyPr>
          <a:lstStyle/>
          <a:p>
            <a:r>
              <a:rPr lang="de-DE" sz="2000" b="1" cap="none" dirty="0" smtClean="0">
                <a:solidFill>
                  <a:schemeClr val="bg1"/>
                </a:solidFill>
                <a:latin typeface="Arial" panose="020B0604020202020204" pitchFamily="34" charset="0"/>
                <a:cs typeface="Arial" panose="020B0604020202020204" pitchFamily="34" charset="0"/>
              </a:rPr>
              <a:t>Inhalte des </a:t>
            </a:r>
            <a:r>
              <a:rPr lang="de-DE" sz="2000" b="1" cap="none" dirty="0" err="1">
                <a:solidFill>
                  <a:schemeClr val="bg1"/>
                </a:solidFill>
                <a:latin typeface="Arial" panose="020B0604020202020204" pitchFamily="34" charset="0"/>
                <a:cs typeface="Arial" panose="020B0604020202020204" pitchFamily="34" charset="0"/>
              </a:rPr>
              <a:t>B</a:t>
            </a:r>
            <a:r>
              <a:rPr lang="de-DE" sz="2000" b="1" cap="none" dirty="0" err="1" smtClean="0">
                <a:solidFill>
                  <a:schemeClr val="bg1"/>
                </a:solidFill>
                <a:latin typeface="Arial" panose="020B0604020202020204" pitchFamily="34" charset="0"/>
                <a:cs typeface="Arial" panose="020B0604020202020204" pitchFamily="34" charset="0"/>
              </a:rPr>
              <a:t>ep</a:t>
            </a:r>
            <a:r>
              <a:rPr lang="de-DE" sz="2000" b="1" cap="none" dirty="0" smtClean="0">
                <a:solidFill>
                  <a:schemeClr val="bg1"/>
                </a:solidFill>
                <a:latin typeface="Arial" panose="020B0604020202020204" pitchFamily="34" charset="0"/>
                <a:cs typeface="Arial" panose="020B0604020202020204" pitchFamily="34" charset="0"/>
              </a:rPr>
              <a:t> (siehe auch </a:t>
            </a:r>
            <a:r>
              <a:rPr lang="de-DE" sz="2000" b="1" cap="none" dirty="0">
                <a:solidFill>
                  <a:schemeClr val="bg1"/>
                </a:solidFill>
                <a:latin typeface="Arial" panose="020B0604020202020204" pitchFamily="34" charset="0"/>
                <a:cs typeface="Arial" panose="020B0604020202020204" pitchFamily="34" charset="0"/>
              </a:rPr>
              <a:t>K</a:t>
            </a:r>
            <a:r>
              <a:rPr lang="de-DE" sz="2000" b="1" cap="none" dirty="0" smtClean="0">
                <a:solidFill>
                  <a:schemeClr val="bg1"/>
                </a:solidFill>
                <a:latin typeface="Arial" panose="020B0604020202020204" pitchFamily="34" charset="0"/>
                <a:cs typeface="Arial" panose="020B0604020202020204" pitchFamily="34" charset="0"/>
              </a:rPr>
              <a:t>onzeption)</a:t>
            </a:r>
            <a:endParaRPr lang="de-DE" sz="2000" b="1" cap="none" dirty="0">
              <a:solidFill>
                <a:schemeClr val="bg1"/>
              </a:solidFill>
              <a:latin typeface="Arial" panose="020B0604020202020204" pitchFamily="34" charset="0"/>
              <a:cs typeface="Arial" panose="020B0604020202020204" pitchFamily="34" charset="0"/>
            </a:endParaRPr>
          </a:p>
        </p:txBody>
      </p:sp>
      <p:sp>
        <p:nvSpPr>
          <p:cNvPr id="3" name="Untertitel 2"/>
          <p:cNvSpPr>
            <a:spLocks noGrp="1"/>
          </p:cNvSpPr>
          <p:nvPr>
            <p:ph type="subTitle" idx="1"/>
          </p:nvPr>
        </p:nvSpPr>
        <p:spPr>
          <a:xfrm>
            <a:off x="240073" y="1030997"/>
            <a:ext cx="8390121" cy="5378511"/>
          </a:xfrm>
        </p:spPr>
        <p:txBody>
          <a:bodyPr>
            <a:normAutofit/>
          </a:bodyPr>
          <a:lstStyle/>
          <a:p>
            <a:pPr marL="342900" lvl="0" indent="-342900">
              <a:buFont typeface="Wingdings" panose="05000000000000000000" pitchFamily="2" charset="2"/>
              <a:buChar char="Ø"/>
            </a:pPr>
            <a:r>
              <a:rPr lang="de-DE" sz="1800" dirty="0" smtClean="0"/>
              <a:t>Bild vom Kind </a:t>
            </a:r>
          </a:p>
          <a:p>
            <a:pPr marL="342900" lvl="0" indent="-342900">
              <a:buFont typeface="Wingdings" panose="05000000000000000000" pitchFamily="2" charset="2"/>
              <a:buChar char="Ø"/>
            </a:pPr>
            <a:r>
              <a:rPr lang="de-DE" sz="1800" dirty="0" smtClean="0"/>
              <a:t>Lernen im Kindesalter, Spielen und Lernen </a:t>
            </a:r>
          </a:p>
          <a:p>
            <a:pPr marL="342900" lvl="0" indent="-342900">
              <a:buFont typeface="Wingdings" panose="05000000000000000000" pitchFamily="2" charset="2"/>
              <a:buChar char="Ø"/>
            </a:pPr>
            <a:r>
              <a:rPr lang="de-DE" sz="1800" dirty="0" smtClean="0"/>
              <a:t>Praxisbeispiele aus Kindertagesstätten </a:t>
            </a:r>
          </a:p>
          <a:p>
            <a:pPr marL="342900" lvl="0" indent="-342900">
              <a:buFont typeface="Wingdings" panose="05000000000000000000" pitchFamily="2" charset="2"/>
              <a:buChar char="Ø"/>
            </a:pPr>
            <a:r>
              <a:rPr lang="de-DE" sz="1800" dirty="0" smtClean="0"/>
              <a:t>Übergänge des Kindes in der Einrichtung begleiten </a:t>
            </a:r>
          </a:p>
          <a:p>
            <a:pPr marL="342900" lvl="0" indent="-342900">
              <a:buFont typeface="Wingdings" panose="05000000000000000000" pitchFamily="2" charset="2"/>
              <a:buChar char="Ø"/>
            </a:pPr>
            <a:r>
              <a:rPr lang="de-DE" sz="1800" dirty="0" smtClean="0"/>
              <a:t>Bildungs- und Erziehungsbereiche </a:t>
            </a:r>
          </a:p>
          <a:p>
            <a:pPr marL="342900" lvl="0" indent="-342900">
              <a:buFont typeface="Wingdings" panose="05000000000000000000" pitchFamily="2" charset="2"/>
              <a:buChar char="Ø"/>
            </a:pPr>
            <a:r>
              <a:rPr lang="de-DE" sz="1800" dirty="0" smtClean="0"/>
              <a:t>Demokratie und Partizipation </a:t>
            </a:r>
          </a:p>
          <a:p>
            <a:pPr marL="342900" lvl="0" indent="-342900">
              <a:buFont typeface="Wingdings" panose="05000000000000000000" pitchFamily="2" charset="2"/>
              <a:buChar char="Ø"/>
            </a:pPr>
            <a:r>
              <a:rPr lang="de-DE" sz="1800" dirty="0" smtClean="0"/>
              <a:t>Beobachtung und Dokumentation </a:t>
            </a:r>
          </a:p>
          <a:p>
            <a:pPr marL="342900" lvl="0" indent="-342900">
              <a:buFont typeface="Wingdings" panose="05000000000000000000" pitchFamily="2" charset="2"/>
              <a:buChar char="Ø"/>
            </a:pPr>
            <a:r>
              <a:rPr lang="de-DE" sz="1800" dirty="0" smtClean="0"/>
              <a:t>Integration (Kinder mit besonderem Förderbedarf und Familien mit Migrationshintergrund)</a:t>
            </a:r>
          </a:p>
          <a:p>
            <a:pPr marL="342900" lvl="0" indent="-342900">
              <a:buFont typeface="Wingdings" panose="05000000000000000000" pitchFamily="2" charset="2"/>
              <a:buChar char="Ø"/>
            </a:pPr>
            <a:r>
              <a:rPr lang="de-DE" sz="1800" dirty="0" smtClean="0"/>
              <a:t>Beteiligung der Eltern </a:t>
            </a:r>
            <a:endParaRPr lang="de-DE" sz="1800" dirty="0"/>
          </a:p>
          <a:p>
            <a:pPr marL="342900" lvl="0" indent="-342900">
              <a:buFont typeface="Wingdings" panose="05000000000000000000" pitchFamily="2" charset="2"/>
              <a:buChar char="Ø"/>
            </a:pPr>
            <a:r>
              <a:rPr lang="de-DE" sz="1800" dirty="0" smtClean="0"/>
              <a:t>Qualitätsentwicklung</a:t>
            </a:r>
            <a:endParaRPr lang="de-DE" sz="1800" dirty="0"/>
          </a:p>
          <a:p>
            <a:pPr marL="342900" lvl="0" indent="-342900">
              <a:buFont typeface="Wingdings" panose="05000000000000000000" pitchFamily="2" charset="2"/>
              <a:buChar char="Ø"/>
            </a:pPr>
            <a:r>
              <a:rPr lang="de-DE" sz="1800" dirty="0" smtClean="0"/>
              <a:t>Zusammenarbeit </a:t>
            </a:r>
            <a:r>
              <a:rPr lang="de-DE" sz="1800" dirty="0"/>
              <a:t>mit anderen Stellen  und Öffentlichkeitsarbeit</a:t>
            </a:r>
          </a:p>
          <a:p>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pic>
        <p:nvPicPr>
          <p:cNvPr id="32" name="Grafik 31" descr="C:\Users\WI708744\Pictures\fotos webseite\IMG_603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40402" y="474436"/>
            <a:ext cx="2545080" cy="2201453"/>
          </a:xfrm>
          <a:prstGeom prst="rect">
            <a:avLst/>
          </a:prstGeom>
          <a:noFill/>
          <a:ln>
            <a:noFill/>
          </a:ln>
        </p:spPr>
      </p:pic>
      <p:pic>
        <p:nvPicPr>
          <p:cNvPr id="33" name="Grafik 32" descr="C:\Users\WI708744\Pictures\fotos webseite\1695731357146 (0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5520" y="275274"/>
            <a:ext cx="1979794" cy="2494052"/>
          </a:xfrm>
          <a:prstGeom prst="rect">
            <a:avLst/>
          </a:prstGeom>
          <a:noFill/>
          <a:ln>
            <a:noFill/>
          </a:ln>
        </p:spPr>
      </p:pic>
      <p:pic>
        <p:nvPicPr>
          <p:cNvPr id="34" name="Grafik 33" descr="C:\Users\WI708744\Pictures\fotos webseite\IMG_459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01052" y="3396081"/>
            <a:ext cx="2574093" cy="1676219"/>
          </a:xfrm>
          <a:prstGeom prst="rect">
            <a:avLst/>
          </a:prstGeom>
          <a:noFill/>
          <a:ln>
            <a:noFill/>
          </a:ln>
        </p:spPr>
      </p:pic>
      <p:pic>
        <p:nvPicPr>
          <p:cNvPr id="35" name="Grafik 34" descr="C:\Users\WI708744\Pictures\Räume und Garten 22\IMG_411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7920130" y="4366002"/>
            <a:ext cx="1955390" cy="1515429"/>
          </a:xfrm>
          <a:prstGeom prst="rect">
            <a:avLst/>
          </a:prstGeom>
          <a:noFill/>
          <a:ln>
            <a:noFill/>
          </a:ln>
        </p:spPr>
      </p:pic>
    </p:spTree>
    <p:extLst>
      <p:ext uri="{BB962C8B-B14F-4D97-AF65-F5344CB8AC3E}">
        <p14:creationId xmlns:p14="http://schemas.microsoft.com/office/powerpoint/2010/main" val="2825308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05835" y="250371"/>
            <a:ext cx="8001000" cy="820784"/>
          </a:xfrm>
        </p:spPr>
        <p:txBody>
          <a:bodyPr>
            <a:normAutofit fontScale="90000"/>
          </a:bodyPr>
          <a:lstStyle/>
          <a:p>
            <a:r>
              <a:rPr lang="de-DE" dirty="0" smtClean="0"/>
              <a:t>ZIELE: </a:t>
            </a:r>
            <a:endParaRPr lang="de-DE" dirty="0"/>
          </a:p>
        </p:txBody>
      </p:sp>
      <p:sp>
        <p:nvSpPr>
          <p:cNvPr id="3" name="Untertitel 2"/>
          <p:cNvSpPr>
            <a:spLocks noGrp="1"/>
          </p:cNvSpPr>
          <p:nvPr>
            <p:ph type="subTitle" idx="1"/>
          </p:nvPr>
        </p:nvSpPr>
        <p:spPr>
          <a:xfrm>
            <a:off x="605835" y="1244238"/>
            <a:ext cx="7458302" cy="4754879"/>
          </a:xfrm>
        </p:spPr>
        <p:txBody>
          <a:bodyPr>
            <a:normAutofit/>
          </a:bodyPr>
          <a:lstStyle/>
          <a:p>
            <a:pPr marL="342900" indent="-342900">
              <a:buFont typeface="Wingdings" panose="05000000000000000000" pitchFamily="2" charset="2"/>
              <a:buChar char="à"/>
            </a:pPr>
            <a:r>
              <a:rPr lang="de-DE" sz="2400" dirty="0" smtClean="0">
                <a:latin typeface="Arial" panose="020B0604020202020204" pitchFamily="34" charset="0"/>
                <a:cs typeface="Arial" panose="020B0604020202020204" pitchFamily="34" charset="0"/>
                <a:sym typeface="Wingdings" panose="05000000000000000000" pitchFamily="2" charset="2"/>
              </a:rPr>
              <a:t>Motorik – Körpergefühl und Körperbewusstsein entwickeln  </a:t>
            </a:r>
          </a:p>
          <a:p>
            <a:pPr marL="342900" indent="-342900">
              <a:buFont typeface="Wingdings" panose="05000000000000000000" pitchFamily="2" charset="2"/>
              <a:buChar char="à"/>
            </a:pPr>
            <a:r>
              <a:rPr lang="de-DE" sz="2400" dirty="0" smtClean="0">
                <a:latin typeface="Arial" panose="020B0604020202020204" pitchFamily="34" charset="0"/>
                <a:cs typeface="Arial" panose="020B0604020202020204" pitchFamily="34" charset="0"/>
                <a:sym typeface="Wingdings" panose="05000000000000000000" pitchFamily="2" charset="2"/>
              </a:rPr>
              <a:t>Selbstkonzept – Selbstwertgefühl steigern </a:t>
            </a:r>
          </a:p>
          <a:p>
            <a:pPr marL="342900" indent="-342900">
              <a:buFont typeface="Wingdings" panose="05000000000000000000" pitchFamily="2" charset="2"/>
              <a:buChar char="à"/>
            </a:pPr>
            <a:r>
              <a:rPr lang="de-DE" sz="2400" dirty="0" smtClean="0">
                <a:latin typeface="Arial" panose="020B0604020202020204" pitchFamily="34" charset="0"/>
                <a:cs typeface="Arial" panose="020B0604020202020204" pitchFamily="34" charset="0"/>
                <a:sym typeface="Wingdings" panose="05000000000000000000" pitchFamily="2" charset="2"/>
              </a:rPr>
              <a:t>Motivation – Freude am Zusammenspiel in einer Gruppe</a:t>
            </a:r>
          </a:p>
          <a:p>
            <a:pPr marL="342900" indent="-342900">
              <a:buFont typeface="Wingdings" panose="05000000000000000000" pitchFamily="2" charset="2"/>
              <a:buChar char="à"/>
            </a:pPr>
            <a:r>
              <a:rPr lang="de-DE" sz="2400" dirty="0" smtClean="0">
                <a:latin typeface="Arial" panose="020B0604020202020204" pitchFamily="34" charset="0"/>
                <a:cs typeface="Arial" panose="020B0604020202020204" pitchFamily="34" charset="0"/>
                <a:sym typeface="Wingdings" panose="05000000000000000000" pitchFamily="2" charset="2"/>
              </a:rPr>
              <a:t>Soziale Beziehungen – Kooperation ausbauen und Regeln kennen </a:t>
            </a:r>
          </a:p>
          <a:p>
            <a:pPr marL="342900" indent="-342900">
              <a:buFont typeface="Wingdings" panose="05000000000000000000" pitchFamily="2" charset="2"/>
              <a:buChar char="à"/>
            </a:pPr>
            <a:r>
              <a:rPr lang="de-DE" sz="2400" dirty="0" smtClean="0">
                <a:latin typeface="Arial" panose="020B0604020202020204" pitchFamily="34" charset="0"/>
                <a:cs typeface="Arial" panose="020B0604020202020204" pitchFamily="34" charset="0"/>
                <a:sym typeface="Wingdings" panose="05000000000000000000" pitchFamily="2" charset="2"/>
              </a:rPr>
              <a:t>Kognition – Konzentration und Problemlösestrategien </a:t>
            </a:r>
          </a:p>
          <a:p>
            <a:pPr marL="342900" indent="-342900">
              <a:buFont typeface="Wingdings" panose="05000000000000000000" pitchFamily="2" charset="2"/>
              <a:buChar char="à"/>
            </a:pPr>
            <a:r>
              <a:rPr lang="de-DE" sz="2400" dirty="0" smtClean="0">
                <a:latin typeface="Arial" panose="020B0604020202020204" pitchFamily="34" charset="0"/>
                <a:cs typeface="Arial" panose="020B0604020202020204" pitchFamily="34" charset="0"/>
                <a:sym typeface="Wingdings" panose="05000000000000000000" pitchFamily="2" charset="2"/>
              </a:rPr>
              <a:t>Gesundheit  - Ausgleich von Bewegungsmangel </a:t>
            </a:r>
            <a:endParaRPr lang="de-DE" sz="2400"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5212" y="2238104"/>
            <a:ext cx="3156303" cy="2438399"/>
          </a:xfrm>
          <a:prstGeom prst="rect">
            <a:avLst/>
          </a:prstGeom>
        </p:spPr>
      </p:pic>
    </p:spTree>
    <p:extLst>
      <p:ext uri="{BB962C8B-B14F-4D97-AF65-F5344CB8AC3E}">
        <p14:creationId xmlns:p14="http://schemas.microsoft.com/office/powerpoint/2010/main" val="634079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2" y="426721"/>
            <a:ext cx="11185571" cy="951412"/>
          </a:xfrm>
        </p:spPr>
        <p:txBody>
          <a:bodyPr/>
          <a:lstStyle/>
          <a:p>
            <a:pPr algn="ctr"/>
            <a:r>
              <a:rPr lang="de-DE" dirty="0" smtClean="0"/>
              <a:t>12. Gesundheit </a:t>
            </a:r>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pic>
        <p:nvPicPr>
          <p:cNvPr id="6" name="Grafik 5"/>
          <p:cNvPicPr/>
          <p:nvPr/>
        </p:nvPicPr>
        <p:blipFill>
          <a:blip r:embed="rId2" cstate="print">
            <a:extLst>
              <a:ext uri="{28A0092B-C50C-407E-A947-70E740481C1C}">
                <a14:useLocalDpi xmlns:a14="http://schemas.microsoft.com/office/drawing/2010/main" val="0"/>
              </a:ext>
            </a:extLst>
          </a:blip>
          <a:stretch>
            <a:fillRect/>
          </a:stretch>
        </p:blipFill>
        <p:spPr>
          <a:xfrm>
            <a:off x="8368937" y="1516203"/>
            <a:ext cx="3146787" cy="3962400"/>
          </a:xfrm>
          <a:prstGeom prst="rect">
            <a:avLst/>
          </a:prstGeom>
        </p:spPr>
      </p:pic>
      <p:sp>
        <p:nvSpPr>
          <p:cNvPr id="7" name="Rechteck 6"/>
          <p:cNvSpPr/>
          <p:nvPr/>
        </p:nvSpPr>
        <p:spPr>
          <a:xfrm>
            <a:off x="775934" y="1682007"/>
            <a:ext cx="2303825" cy="3630793"/>
          </a:xfrm>
          <a:prstGeom prst="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800" dirty="0">
                <a:effectLst/>
                <a:ea typeface="Calibri" panose="020F0502020204030204" pitchFamily="34" charset="0"/>
                <a:cs typeface="Times New Roman" panose="02020603050405020304" pitchFamily="18" charset="0"/>
              </a:rPr>
              <a:t>…ist mehr als nur das Freisein von Krankheit.</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ea typeface="Calibri" panose="020F0502020204030204" pitchFamily="34" charset="0"/>
                <a:cs typeface="Times New Roman" panose="02020603050405020304" pitchFamily="18" charset="0"/>
              </a:rPr>
              <a:t>Sie ist ein Zustand von körperlichem, seelischem, geistigem und sozialem Wohlbefinden. </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de-DE" sz="1200" dirty="0">
                <a:effectLst/>
                <a:ea typeface="Calibri" panose="020F0502020204030204" pitchFamily="34" charset="0"/>
                <a:cs typeface="Times New Roman" panose="02020603050405020304" pitchFamily="18" charset="0"/>
              </a:rPr>
              <a:t>(Definition der WHO)</a:t>
            </a:r>
            <a:endParaRPr lang="de-DE"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de-DE" sz="1100" dirty="0">
                <a:effectLst/>
                <a:ea typeface="Calibri" panose="020F0502020204030204" pitchFamily="34" charset="0"/>
                <a:cs typeface="Times New Roman" panose="02020603050405020304" pitchFamily="18" charset="0"/>
              </a:rPr>
              <a:t> </a:t>
            </a:r>
          </a:p>
        </p:txBody>
      </p:sp>
      <p:sp>
        <p:nvSpPr>
          <p:cNvPr id="8" name="Rechteck 7"/>
          <p:cNvSpPr/>
          <p:nvPr/>
        </p:nvSpPr>
        <p:spPr>
          <a:xfrm>
            <a:off x="3655075" y="2758739"/>
            <a:ext cx="4138546" cy="1477328"/>
          </a:xfrm>
          <a:prstGeom prst="rect">
            <a:avLst/>
          </a:prstGeom>
        </p:spPr>
        <p:txBody>
          <a:bodyPr wrap="square">
            <a:spAutoFit/>
          </a:bodyPr>
          <a:lstStyle/>
          <a:p>
            <a:pPr algn="ctr"/>
            <a:r>
              <a:rPr lang="de-DE"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Ein guter Gesundheitszustand ist eine wesentliche Bedingung für soziale, ökonomische und persönliche Entwicklung und entscheidender Bestandteil von </a:t>
            </a:r>
            <a:r>
              <a:rPr lang="de-DE"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Lebensqualität.</a:t>
            </a:r>
            <a:endParaRPr lang="de-DE" dirty="0">
              <a:solidFill>
                <a:schemeClr val="bg1"/>
              </a:solidFill>
            </a:endParaRPr>
          </a:p>
        </p:txBody>
      </p:sp>
    </p:spTree>
    <p:extLst>
      <p:ext uri="{BB962C8B-B14F-4D97-AF65-F5344CB8AC3E}">
        <p14:creationId xmlns:p14="http://schemas.microsoft.com/office/powerpoint/2010/main" val="23158672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
        <p:nvSpPr>
          <p:cNvPr id="5" name="Rechteck 4"/>
          <p:cNvSpPr/>
          <p:nvPr/>
        </p:nvSpPr>
        <p:spPr>
          <a:xfrm>
            <a:off x="209006" y="480641"/>
            <a:ext cx="11608525" cy="1816138"/>
          </a:xfrm>
          <a:prstGeom prst="rect">
            <a:avLst/>
          </a:prstGeom>
        </p:spPr>
        <p:txBody>
          <a:bodyPr wrap="square">
            <a:spAutoFit/>
          </a:bodyPr>
          <a:lstStyle/>
          <a:p>
            <a:pPr algn="ctr">
              <a:lnSpc>
                <a:spcPct val="107000"/>
              </a:lnSpc>
              <a:spcAft>
                <a:spcPts val="800"/>
              </a:spcAft>
            </a:pPr>
            <a:r>
              <a:rPr lang="de-DE" sz="320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Gesundheitsförderung im Elementarbereich</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Gesundheitliche Bildung und Erziehung ist vorrangig primäre Präventionsarbeit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und haben in der Praxis einen hohen Stellenwert.</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Ihre Ziele und Inhalte lassen sich weitgehend in die alltäglichen Routinen und Abläufe bewusst und gezielt integrieren.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eck 5"/>
          <p:cNvSpPr/>
          <p:nvPr/>
        </p:nvSpPr>
        <p:spPr>
          <a:xfrm>
            <a:off x="684212" y="2379563"/>
            <a:ext cx="5207725" cy="3709852"/>
          </a:xfrm>
          <a:prstGeom prst="rect">
            <a:avLst/>
          </a:prstGeom>
          <a:ln w="76200">
            <a:solidFill>
              <a:srgbClr val="92D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b="1" i="1" u="sng" dirty="0">
                <a:effectLst/>
                <a:ea typeface="Calibri" panose="020F0502020204030204" pitchFamily="34" charset="0"/>
                <a:cs typeface="Times New Roman" panose="02020603050405020304" pitchFamily="18" charset="0"/>
              </a:rPr>
              <a:t>Diese Kernbereiche stehen im Mittelpunkt:</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Bewegung</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Ernährung</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Körperpflege und Sauberkeit</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Körper und Sexualität</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Ausgleich und Entspannung</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Selbstwahrnehmung</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Einfühlungsvermögen</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Umgang mit Stress und „negativen“ Emotionen </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Verantwortlicher Umgang mit Krankheit</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Unfallprävention</a:t>
            </a:r>
            <a:endParaRPr lang="de-DE" sz="1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DE" sz="1600" dirty="0">
                <a:effectLst/>
                <a:ea typeface="Calibri" panose="020F0502020204030204" pitchFamily="34" charset="0"/>
                <a:cs typeface="Times New Roman" panose="02020603050405020304" pitchFamily="18" charset="0"/>
              </a:rPr>
              <a:t>Strategien zur Problemlösung</a:t>
            </a:r>
            <a:endParaRPr lang="de-DE"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de-DE" sz="1600" dirty="0">
                <a:effectLst/>
                <a:ea typeface="Calibri" panose="020F0502020204030204" pitchFamily="34" charset="0"/>
                <a:cs typeface="Times New Roman" panose="02020603050405020304" pitchFamily="18" charset="0"/>
              </a:rPr>
              <a:t> </a:t>
            </a:r>
            <a:endParaRPr lang="de-DE" sz="1100" dirty="0">
              <a:effectLst/>
              <a:ea typeface="Calibri" panose="020F0502020204030204" pitchFamily="34" charset="0"/>
              <a:cs typeface="Times New Roman" panose="02020603050405020304" pitchFamily="18" charset="0"/>
            </a:endParaRPr>
          </a:p>
        </p:txBody>
      </p:sp>
      <p:sp>
        <p:nvSpPr>
          <p:cNvPr id="7" name="Textfeld 4"/>
          <p:cNvSpPr txBox="1"/>
          <p:nvPr/>
        </p:nvSpPr>
        <p:spPr>
          <a:xfrm>
            <a:off x="8417650" y="3134541"/>
            <a:ext cx="2781573" cy="1585505"/>
          </a:xfrm>
          <a:prstGeom prst="rect">
            <a:avLst/>
          </a:prstGeom>
          <a:solidFill>
            <a:schemeClr val="lt1"/>
          </a:solidFill>
          <a:ln w="76200">
            <a:solidFill>
              <a:srgbClr val="92D05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2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geringeres </a:t>
            </a:r>
            <a:r>
              <a:rPr lang="de-DE" sz="2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Risiko </a:t>
            </a:r>
            <a:r>
              <a:rPr lang="de-DE" sz="2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für</a:t>
            </a:r>
          </a:p>
          <a:p>
            <a:pPr algn="ctr">
              <a:lnSpc>
                <a:spcPct val="107000"/>
              </a:lnSpc>
              <a:spcAft>
                <a:spcPts val="800"/>
              </a:spcAft>
            </a:pPr>
            <a:r>
              <a:rPr lang="de-DE" sz="2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Suchtverhalten </a:t>
            </a:r>
            <a:endPar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Pfeil nach rechts 7"/>
          <p:cNvSpPr/>
          <p:nvPr/>
        </p:nvSpPr>
        <p:spPr>
          <a:xfrm>
            <a:off x="6443435" y="3522072"/>
            <a:ext cx="1254941" cy="81044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8117566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1" y="685800"/>
            <a:ext cx="11185571" cy="951412"/>
          </a:xfrm>
        </p:spPr>
        <p:txBody>
          <a:bodyPr/>
          <a:lstStyle/>
          <a:p>
            <a:pPr algn="ctr"/>
            <a:endParaRPr lang="de-DE" dirty="0"/>
          </a:p>
        </p:txBody>
      </p:sp>
      <p:sp>
        <p:nvSpPr>
          <p:cNvPr id="3" name="Untertitel 2"/>
          <p:cNvSpPr>
            <a:spLocks noGrp="1"/>
          </p:cNvSpPr>
          <p:nvPr>
            <p:ph type="subTitle" idx="1"/>
          </p:nvPr>
        </p:nvSpPr>
        <p:spPr/>
        <p:txBody>
          <a:bodyPr/>
          <a:lstStyle/>
          <a:p>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548040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314325" y="0"/>
            <a:ext cx="11115675" cy="2257425"/>
          </a:xfrm>
        </p:spPr>
        <p:txBody>
          <a:bodyPr>
            <a:normAutofit/>
          </a:bodyPr>
          <a:lstStyle/>
          <a:p>
            <a:pPr marL="0" indent="0" algn="ctr">
              <a:buNone/>
            </a:pPr>
            <a:r>
              <a:rPr lang="de-DE" sz="4400" dirty="0" smtClean="0"/>
              <a:t>BEP </a:t>
            </a:r>
            <a:r>
              <a:rPr lang="de-DE" sz="4400" dirty="0"/>
              <a:t>– Bayrischer Bildungs- und </a:t>
            </a:r>
            <a:r>
              <a:rPr lang="de-DE" sz="4400" dirty="0" smtClean="0"/>
              <a:t>Erziehungsplan</a:t>
            </a:r>
            <a:endParaRPr lang="de-DE" sz="4400" dirty="0"/>
          </a:p>
        </p:txBody>
      </p:sp>
      <p:sp>
        <p:nvSpPr>
          <p:cNvPr id="9" name="Fußzeilenplatzhalter 8"/>
          <p:cNvSpPr>
            <a:spLocks noGrp="1"/>
          </p:cNvSpPr>
          <p:nvPr>
            <p:ph type="ftr" sz="quarter" idx="11"/>
          </p:nvPr>
        </p:nvSpPr>
        <p:spPr/>
        <p:txBody>
          <a:bodyPr/>
          <a:lstStyle/>
          <a:p>
            <a:r>
              <a:rPr lang="de-DE" smtClean="0"/>
              <a:t>Infoveranstaltung Bildungsplan Kita St. Gabriel Februar 2025</a:t>
            </a:r>
            <a:endParaRPr lang="en-US" dirty="0"/>
          </a:p>
        </p:txBody>
      </p:sp>
      <p:pic>
        <p:nvPicPr>
          <p:cNvPr id="10" name="Grafik 9"/>
          <p:cNvPicPr>
            <a:picLocks noChangeAspect="1"/>
          </p:cNvPicPr>
          <p:nvPr/>
        </p:nvPicPr>
        <p:blipFill rotWithShape="1">
          <a:blip r:embed="rId2">
            <a:extLst>
              <a:ext uri="{28A0092B-C50C-407E-A947-70E740481C1C}">
                <a14:useLocalDpi xmlns:a14="http://schemas.microsoft.com/office/drawing/2010/main" val="0"/>
              </a:ext>
            </a:extLst>
          </a:blip>
          <a:srcRect l="11611" t="32639" r="21444" b="27361"/>
          <a:stretch/>
        </p:blipFill>
        <p:spPr>
          <a:xfrm>
            <a:off x="2924174" y="2781301"/>
            <a:ext cx="5895975" cy="2653188"/>
          </a:xfrm>
          <a:prstGeom prst="rect">
            <a:avLst/>
          </a:prstGeom>
        </p:spPr>
      </p:pic>
    </p:spTree>
    <p:extLst>
      <p:ext uri="{BB962C8B-B14F-4D97-AF65-F5344CB8AC3E}">
        <p14:creationId xmlns:p14="http://schemas.microsoft.com/office/powerpoint/2010/main" val="3487142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15460" r="15054"/>
          <a:stretch/>
        </p:blipFill>
        <p:spPr>
          <a:xfrm>
            <a:off x="2202909" y="1409700"/>
            <a:ext cx="2832726" cy="4076700"/>
          </a:xfrm>
          <a:prstGeom prst="rect">
            <a:avLst/>
          </a:prstGeom>
        </p:spPr>
      </p:pic>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270" y="1409700"/>
            <a:ext cx="2882227" cy="4076700"/>
          </a:xfrm>
          <a:prstGeom prst="rect">
            <a:avLst/>
          </a:prstGeom>
        </p:spPr>
      </p:pic>
    </p:spTree>
    <p:extLst>
      <p:ext uri="{BB962C8B-B14F-4D97-AF65-F5344CB8AC3E}">
        <p14:creationId xmlns:p14="http://schemas.microsoft.com/office/powerpoint/2010/main" val="4170785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684212" y="685800"/>
            <a:ext cx="8869091" cy="5308600"/>
          </a:xfrm>
        </p:spPr>
        <p:txBody>
          <a:bodyPr>
            <a:normAutofit fontScale="92500" lnSpcReduction="10000"/>
          </a:bodyPr>
          <a:lstStyle/>
          <a:p>
            <a:pPr marL="0" indent="0">
              <a:buNone/>
            </a:pPr>
            <a:r>
              <a:rPr lang="de-DE" dirty="0" smtClean="0"/>
              <a:t>Gliederung: </a:t>
            </a:r>
          </a:p>
          <a:p>
            <a:pPr marL="457200" indent="-457200">
              <a:buAutoNum type="arabicPeriod"/>
            </a:pPr>
            <a:r>
              <a:rPr lang="de-DE" dirty="0" smtClean="0">
                <a:sym typeface="Wingdings" panose="05000000000000000000" pitchFamily="2" charset="2"/>
              </a:rPr>
              <a:t>Was ist der BEP eigentlich ?</a:t>
            </a:r>
          </a:p>
          <a:p>
            <a:pPr marL="457200" indent="-457200">
              <a:buAutoNum type="arabicPeriod"/>
            </a:pPr>
            <a:r>
              <a:rPr lang="de-DE" dirty="0" smtClean="0">
                <a:sym typeface="Wingdings" panose="05000000000000000000" pitchFamily="2" charset="2"/>
              </a:rPr>
              <a:t>Religiosität </a:t>
            </a:r>
          </a:p>
          <a:p>
            <a:pPr marL="457200" indent="-457200">
              <a:buAutoNum type="arabicPeriod"/>
            </a:pPr>
            <a:r>
              <a:rPr lang="de-DE" dirty="0" smtClean="0">
                <a:sym typeface="Wingdings" panose="05000000000000000000" pitchFamily="2" charset="2"/>
              </a:rPr>
              <a:t>Emotionalität, soziale Beziehungen und Konflikte </a:t>
            </a:r>
          </a:p>
          <a:p>
            <a:pPr marL="457200" indent="-457200">
              <a:buAutoNum type="arabicPeriod"/>
            </a:pPr>
            <a:r>
              <a:rPr lang="de-DE" dirty="0" smtClean="0">
                <a:sym typeface="Wingdings" panose="05000000000000000000" pitchFamily="2" charset="2"/>
              </a:rPr>
              <a:t>Sprache und </a:t>
            </a:r>
            <a:r>
              <a:rPr lang="de-DE" dirty="0" err="1" smtClean="0">
                <a:sym typeface="Wingdings" panose="05000000000000000000" pitchFamily="2" charset="2"/>
              </a:rPr>
              <a:t>Literacy</a:t>
            </a:r>
            <a:r>
              <a:rPr lang="de-DE" dirty="0" smtClean="0">
                <a:sym typeface="Wingdings" panose="05000000000000000000" pitchFamily="2" charset="2"/>
              </a:rPr>
              <a:t> </a:t>
            </a:r>
          </a:p>
          <a:p>
            <a:pPr marL="457200" indent="-457200">
              <a:buAutoNum type="arabicPeriod"/>
            </a:pPr>
            <a:r>
              <a:rPr lang="de-DE" dirty="0" smtClean="0">
                <a:sym typeface="Wingdings" panose="05000000000000000000" pitchFamily="2" charset="2"/>
              </a:rPr>
              <a:t>Informations- und Kommunikationstechnik, Medien </a:t>
            </a:r>
          </a:p>
          <a:p>
            <a:pPr marL="457200" indent="-457200">
              <a:buAutoNum type="arabicPeriod"/>
            </a:pPr>
            <a:r>
              <a:rPr lang="de-DE" dirty="0" smtClean="0">
                <a:sym typeface="Wingdings" panose="05000000000000000000" pitchFamily="2" charset="2"/>
              </a:rPr>
              <a:t>Mathematik </a:t>
            </a:r>
          </a:p>
          <a:p>
            <a:pPr marL="457200" indent="-457200">
              <a:buAutoNum type="arabicPeriod"/>
            </a:pPr>
            <a:r>
              <a:rPr lang="de-DE" dirty="0" smtClean="0">
                <a:sym typeface="Wingdings" panose="05000000000000000000" pitchFamily="2" charset="2"/>
              </a:rPr>
              <a:t>Naturwissenschaft und Technik </a:t>
            </a:r>
          </a:p>
          <a:p>
            <a:pPr marL="457200" indent="-457200">
              <a:buAutoNum type="arabicPeriod"/>
            </a:pPr>
            <a:r>
              <a:rPr lang="de-DE" dirty="0" smtClean="0">
                <a:sym typeface="Wingdings" panose="05000000000000000000" pitchFamily="2" charset="2"/>
              </a:rPr>
              <a:t>Umwelt </a:t>
            </a:r>
          </a:p>
          <a:p>
            <a:pPr marL="457200" indent="-457200">
              <a:buAutoNum type="arabicPeriod"/>
            </a:pPr>
            <a:r>
              <a:rPr lang="de-DE" dirty="0" smtClean="0">
                <a:sym typeface="Wingdings" panose="05000000000000000000" pitchFamily="2" charset="2"/>
              </a:rPr>
              <a:t>Ästhetik, Kunst und Kultur </a:t>
            </a:r>
          </a:p>
          <a:p>
            <a:pPr marL="457200" indent="-457200">
              <a:buAutoNum type="arabicPeriod"/>
            </a:pPr>
            <a:r>
              <a:rPr lang="de-DE" dirty="0" smtClean="0">
                <a:sym typeface="Wingdings" panose="05000000000000000000" pitchFamily="2" charset="2"/>
              </a:rPr>
              <a:t>Musik </a:t>
            </a:r>
          </a:p>
          <a:p>
            <a:pPr marL="457200" indent="-457200">
              <a:buAutoNum type="arabicPeriod"/>
            </a:pPr>
            <a:r>
              <a:rPr lang="de-DE" dirty="0" smtClean="0">
                <a:sym typeface="Wingdings" panose="05000000000000000000" pitchFamily="2" charset="2"/>
              </a:rPr>
              <a:t>Bewegung, Rhythmik, Tanz und Sport </a:t>
            </a:r>
          </a:p>
          <a:p>
            <a:pPr marL="457200" indent="-457200">
              <a:buAutoNum type="arabicPeriod"/>
            </a:pPr>
            <a:r>
              <a:rPr lang="de-DE" dirty="0" smtClean="0">
                <a:sym typeface="Wingdings" panose="05000000000000000000" pitchFamily="2" charset="2"/>
              </a:rPr>
              <a:t>Gesundheit </a:t>
            </a:r>
          </a:p>
          <a:p>
            <a:pPr>
              <a:buFont typeface="Wingdings" panose="05000000000000000000" pitchFamily="2" charset="2"/>
              <a:buChar char="à"/>
            </a:pPr>
            <a:endParaRPr lang="de-DE" dirty="0"/>
          </a:p>
        </p:txBody>
      </p:sp>
      <p:sp>
        <p:nvSpPr>
          <p:cNvPr id="2" name="Fußzeilenplatzhalter 1"/>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369448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2" y="685800"/>
            <a:ext cx="10985274" cy="1221378"/>
          </a:xfrm>
        </p:spPr>
        <p:txBody>
          <a:bodyPr>
            <a:normAutofit fontScale="90000"/>
          </a:bodyPr>
          <a:lstStyle/>
          <a:p>
            <a:r>
              <a:rPr lang="de-DE" dirty="0" smtClean="0"/>
              <a:t>2. </a:t>
            </a:r>
            <a:r>
              <a:rPr lang="de-DE" dirty="0" err="1" smtClean="0"/>
              <a:t>Religonspädagogisches</a:t>
            </a:r>
            <a:r>
              <a:rPr lang="de-DE" dirty="0" smtClean="0"/>
              <a:t> </a:t>
            </a:r>
            <a:r>
              <a:rPr lang="de-DE" dirty="0"/>
              <a:t>Konzept</a:t>
            </a:r>
          </a:p>
        </p:txBody>
      </p:sp>
      <p:sp>
        <p:nvSpPr>
          <p:cNvPr id="3" name="Untertitel 2"/>
          <p:cNvSpPr>
            <a:spLocks noGrp="1"/>
          </p:cNvSpPr>
          <p:nvPr>
            <p:ph type="subTitle" idx="1"/>
          </p:nvPr>
        </p:nvSpPr>
        <p:spPr>
          <a:xfrm>
            <a:off x="2957149" y="2049901"/>
            <a:ext cx="6400800" cy="632339"/>
          </a:xfrm>
        </p:spPr>
        <p:txBody>
          <a:bodyPr/>
          <a:lstStyle/>
          <a:p>
            <a:pPr algn="ctr"/>
            <a:r>
              <a:rPr lang="de-DE" dirty="0"/>
              <a:t>Werteorientierung und </a:t>
            </a:r>
            <a:r>
              <a:rPr lang="de-DE" dirty="0" err="1"/>
              <a:t>Religosität</a:t>
            </a:r>
            <a:endParaRPr lang="de-DE" dirty="0"/>
          </a:p>
          <a:p>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2069115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rotWithShape="1">
          <a:gsLst>
            <a:gs pos="28000">
              <a:schemeClr val="bg2">
                <a:tint val="97000"/>
                <a:hueMod val="92000"/>
                <a:satMod val="169000"/>
                <a:lumMod val="164000"/>
              </a:schemeClr>
            </a:gs>
            <a:gs pos="86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11" y="685799"/>
            <a:ext cx="10819811" cy="681447"/>
          </a:xfrm>
        </p:spPr>
        <p:txBody>
          <a:bodyPr>
            <a:normAutofit fontScale="90000"/>
          </a:bodyPr>
          <a:lstStyle/>
          <a:p>
            <a:r>
              <a:rPr lang="de-DE" dirty="0"/>
              <a:t>Die Welt erfahren…</a:t>
            </a:r>
          </a:p>
        </p:txBody>
      </p:sp>
      <p:sp>
        <p:nvSpPr>
          <p:cNvPr id="3" name="Untertitel 2"/>
          <p:cNvSpPr>
            <a:spLocks noGrp="1"/>
          </p:cNvSpPr>
          <p:nvPr>
            <p:ph type="subTitle" idx="1"/>
          </p:nvPr>
        </p:nvSpPr>
        <p:spPr>
          <a:xfrm>
            <a:off x="684211" y="1475136"/>
            <a:ext cx="6247812" cy="4697064"/>
          </a:xfrm>
        </p:spPr>
        <p:txBody>
          <a:bodyPr>
            <a:normAutofit/>
          </a:bodyPr>
          <a:lstStyle/>
          <a:p>
            <a:pPr marL="342900" indent="-342900">
              <a:buFont typeface="Wingdings" panose="05000000000000000000" pitchFamily="2" charset="2"/>
              <a:buChar char="§"/>
            </a:pPr>
            <a:r>
              <a:rPr lang="de-DE" sz="1900" dirty="0">
                <a:latin typeface="Arial" panose="020B0604020202020204" pitchFamily="34" charset="0"/>
                <a:cs typeface="Arial" panose="020B0604020202020204" pitchFamily="34" charset="0"/>
              </a:rPr>
              <a:t>Eigene </a:t>
            </a:r>
            <a:r>
              <a:rPr lang="de-DE" sz="1900" b="1" dirty="0">
                <a:latin typeface="Arial" panose="020B0604020202020204" pitchFamily="34" charset="0"/>
                <a:cs typeface="Arial" panose="020B0604020202020204" pitchFamily="34" charset="0"/>
              </a:rPr>
              <a:t>religiöse Erfahrungen </a:t>
            </a:r>
            <a:r>
              <a:rPr lang="de-DE" sz="1900" dirty="0">
                <a:latin typeface="Arial" panose="020B0604020202020204" pitchFamily="34" charset="0"/>
                <a:cs typeface="Arial" panose="020B0604020202020204" pitchFamily="34" charset="0"/>
              </a:rPr>
              <a:t>und das Miterleben von Gemeinschaft, Festen, Ritualen sowie Begegnungen mit Zeichen und Symbolen können helfen, Eigenes und Fremdes zu erschließen. </a:t>
            </a:r>
          </a:p>
          <a:p>
            <a:pPr marL="342900" indent="-342900">
              <a:buFont typeface="Wingdings" panose="05000000000000000000" pitchFamily="2" charset="2"/>
              <a:buChar char="§"/>
            </a:pPr>
            <a:r>
              <a:rPr lang="de-DE" sz="1900" b="1" dirty="0">
                <a:latin typeface="Arial" panose="020B0604020202020204" pitchFamily="34" charset="0"/>
                <a:cs typeface="Arial" panose="020B0604020202020204" pitchFamily="34" charset="0"/>
              </a:rPr>
              <a:t>Ethische und religiöse Bildung </a:t>
            </a:r>
            <a:r>
              <a:rPr lang="de-DE" sz="1900" dirty="0">
                <a:latin typeface="Arial" panose="020B0604020202020204" pitchFamily="34" charset="0"/>
                <a:cs typeface="Arial" panose="020B0604020202020204" pitchFamily="34" charset="0"/>
              </a:rPr>
              <a:t>und Erziehung unterstützen die Kinder in der Auseinandersetzung mit ihren </a:t>
            </a:r>
            <a:r>
              <a:rPr lang="de-DE" sz="1900" b="1" dirty="0">
                <a:latin typeface="Arial" panose="020B0604020202020204" pitchFamily="34" charset="0"/>
                <a:cs typeface="Arial" panose="020B0604020202020204" pitchFamily="34" charset="0"/>
              </a:rPr>
              <a:t>Fragen</a:t>
            </a:r>
            <a:r>
              <a:rPr lang="de-DE" sz="1900" dirty="0">
                <a:latin typeface="Arial" panose="020B0604020202020204" pitchFamily="34" charset="0"/>
                <a:cs typeface="Arial" panose="020B0604020202020204" pitchFamily="34" charset="0"/>
              </a:rPr>
              <a:t> und stärken sie der Ausbildung einer eigenen Urteilsfähigkeit.</a:t>
            </a:r>
          </a:p>
          <a:p>
            <a:pPr marL="342900" indent="-342900">
              <a:buFont typeface="Wingdings" panose="05000000000000000000" pitchFamily="2" charset="2"/>
              <a:buChar char="§"/>
            </a:pPr>
            <a:r>
              <a:rPr lang="de-DE" sz="1900" dirty="0">
                <a:latin typeface="Arial" panose="020B0604020202020204" pitchFamily="34" charset="0"/>
                <a:cs typeface="Arial" panose="020B0604020202020204" pitchFamily="34" charset="0"/>
              </a:rPr>
              <a:t>Dabei gilt es, auf Fragen des Kindes, mit </a:t>
            </a:r>
            <a:r>
              <a:rPr lang="de-DE" sz="1900" b="1" dirty="0">
                <a:latin typeface="Arial" panose="020B0604020202020204" pitchFamily="34" charset="0"/>
                <a:cs typeface="Arial" panose="020B0604020202020204" pitchFamily="34" charset="0"/>
              </a:rPr>
              <a:t>Wertschätzung, Respekt und Geduld </a:t>
            </a:r>
            <a:r>
              <a:rPr lang="de-DE" sz="1900" dirty="0">
                <a:latin typeface="Arial" panose="020B0604020202020204" pitchFamily="34" charset="0"/>
                <a:cs typeface="Arial" panose="020B0604020202020204" pitchFamily="34" charset="0"/>
              </a:rPr>
              <a:t>einzugehen.</a:t>
            </a:r>
          </a:p>
          <a:p>
            <a:pPr marL="342900" indent="-342900">
              <a:buFont typeface="Wingdings" panose="05000000000000000000" pitchFamily="2" charset="2"/>
              <a:buChar char="§"/>
            </a:pPr>
            <a:r>
              <a:rPr lang="de-DE" sz="1900" dirty="0">
                <a:latin typeface="Arial" panose="020B0604020202020204" pitchFamily="34" charset="0"/>
                <a:cs typeface="Arial" panose="020B0604020202020204" pitchFamily="34" charset="0"/>
              </a:rPr>
              <a:t>Diese Grundeinstellung ist Voraussetzung für ein positives Grunderlebnis mit Religiosität.</a:t>
            </a:r>
          </a:p>
          <a:p>
            <a:endParaRPr lang="de-DE" dirty="0"/>
          </a:p>
        </p:txBody>
      </p:sp>
      <p:sp>
        <p:nvSpPr>
          <p:cNvPr id="4" name="Fußzeilenplatzhalter 3"/>
          <p:cNvSpPr>
            <a:spLocks noGrp="1"/>
          </p:cNvSpPr>
          <p:nvPr>
            <p:ph type="ftr" sz="quarter" idx="11"/>
          </p:nvPr>
        </p:nvSpPr>
        <p:spPr/>
        <p:txBody>
          <a:bodyPr/>
          <a:lstStyle/>
          <a:p>
            <a:r>
              <a:rPr lang="de-DE" smtClean="0"/>
              <a:t>Infoveranstaltung Bildungsplan Kita St. Gabriel Februar 2025</a:t>
            </a:r>
            <a:endParaRPr lang="en-US" dirty="0"/>
          </a:p>
        </p:txBody>
      </p:sp>
      <p:pic>
        <p:nvPicPr>
          <p:cNvPr id="5" name="Bildplatzhalter 4"/>
          <p:cNvPicPr>
            <a:picLocks noChangeAspect="1"/>
          </p:cNvPicPr>
          <p:nvPr/>
        </p:nvPicPr>
        <p:blipFill>
          <a:blip r:embed="rId2" cstate="print">
            <a:extLst>
              <a:ext uri="{28A0092B-C50C-407E-A947-70E740481C1C}">
                <a14:useLocalDpi xmlns:a14="http://schemas.microsoft.com/office/drawing/2010/main" val="0"/>
              </a:ext>
            </a:extLst>
          </a:blip>
          <a:srcRect l="2508" r="2508"/>
          <a:stretch>
            <a:fillRect/>
          </a:stretch>
        </p:blipFill>
        <p:spPr>
          <a:xfrm>
            <a:off x="7232729" y="1367246"/>
            <a:ext cx="4610338" cy="3640364"/>
          </a:xfrm>
          <a:prstGeom prst="rect">
            <a:avLst/>
          </a:prstGeom>
        </p:spPr>
      </p:pic>
    </p:spTree>
    <p:extLst>
      <p:ext uri="{BB962C8B-B14F-4D97-AF65-F5344CB8AC3E}">
        <p14:creationId xmlns:p14="http://schemas.microsoft.com/office/powerpoint/2010/main" val="3777159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ctrTitle"/>
          </p:nvPr>
        </p:nvSpPr>
        <p:spPr>
          <a:xfrm>
            <a:off x="684212" y="685799"/>
            <a:ext cx="10523719" cy="812075"/>
          </a:xfrm>
        </p:spPr>
        <p:txBody>
          <a:bodyPr>
            <a:normAutofit fontScale="90000"/>
          </a:bodyPr>
          <a:lstStyle/>
          <a:p>
            <a:pPr algn="ctr"/>
            <a:r>
              <a:rPr lang="de-DE" dirty="0" smtClean="0"/>
              <a:t>3. Emotionalität, soziale Beziehungen und Konflikte</a:t>
            </a:r>
            <a:endParaRPr lang="de-DE" dirty="0"/>
          </a:p>
        </p:txBody>
      </p:sp>
      <p:sp>
        <p:nvSpPr>
          <p:cNvPr id="3" name="Untertitel 2"/>
          <p:cNvSpPr>
            <a:spLocks noGrp="1"/>
          </p:cNvSpPr>
          <p:nvPr>
            <p:ph type="subTitle" idx="1"/>
          </p:nvPr>
        </p:nvSpPr>
        <p:spPr>
          <a:xfrm>
            <a:off x="422955" y="1945398"/>
            <a:ext cx="6400800" cy="1947333"/>
          </a:xfrm>
        </p:spPr>
        <p:txBody>
          <a:bodyPr/>
          <a:lstStyle/>
          <a:p>
            <a:endParaRPr lang="de-DE" dirty="0" smtClean="0"/>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4664" y="1562462"/>
            <a:ext cx="3808367" cy="5077823"/>
          </a:xfrm>
          <a:prstGeom prst="rect">
            <a:avLst/>
          </a:prstGeom>
        </p:spPr>
      </p:pic>
      <p:sp>
        <p:nvSpPr>
          <p:cNvPr id="5" name="Textfeld 4"/>
          <p:cNvSpPr txBox="1"/>
          <p:nvPr/>
        </p:nvSpPr>
        <p:spPr>
          <a:xfrm>
            <a:off x="422955" y="2072640"/>
            <a:ext cx="2929845" cy="3046988"/>
          </a:xfrm>
          <a:prstGeom prst="rect">
            <a:avLst/>
          </a:prstGeom>
          <a:noFill/>
        </p:spPr>
        <p:txBody>
          <a:bodyPr wrap="square" rtlCol="0">
            <a:spAutoFit/>
          </a:bodyPr>
          <a:lstStyle/>
          <a:p>
            <a:r>
              <a:rPr lang="de-DE" sz="2400" dirty="0" smtClean="0"/>
              <a:t>Emotionale und soziale Kompetenzen sind Voraussetzungen, dass ein Kind lernt, sich in die soziale Gemeinschaft zu integrieren! </a:t>
            </a:r>
            <a:endParaRPr lang="de-DE" sz="2400" dirty="0"/>
          </a:p>
        </p:txBody>
      </p:sp>
      <p:sp>
        <p:nvSpPr>
          <p:cNvPr id="6" name="Fußzeilenplatzhalter 5"/>
          <p:cNvSpPr>
            <a:spLocks noGrp="1"/>
          </p:cNvSpPr>
          <p:nvPr>
            <p:ph type="ftr" sz="quarter" idx="11"/>
          </p:nvPr>
        </p:nvSpPr>
        <p:spPr/>
        <p:txBody>
          <a:bodyPr/>
          <a:lstStyle/>
          <a:p>
            <a:r>
              <a:rPr lang="de-DE" smtClean="0"/>
              <a:t>Infoveranstaltung Bildungsplan Kita St. Gabriel Februar 2025</a:t>
            </a:r>
            <a:endParaRPr lang="en-US" dirty="0"/>
          </a:p>
        </p:txBody>
      </p:sp>
    </p:spTree>
    <p:extLst>
      <p:ext uri="{BB962C8B-B14F-4D97-AF65-F5344CB8AC3E}">
        <p14:creationId xmlns:p14="http://schemas.microsoft.com/office/powerpoint/2010/main" val="1074169772"/>
      </p:ext>
    </p:extLst>
  </p:cSld>
  <p:clrMapOvr>
    <a:masterClrMapping/>
  </p:clrMapOvr>
  <p:timing>
    <p:tnLst>
      <p:par>
        <p:cTn id="1" dur="indefinite" restart="never" nodeType="tmRoot"/>
      </p:par>
    </p:tnLst>
  </p:timing>
</p:sld>
</file>

<file path=ppt/theme/theme1.xml><?xml version="1.0" encoding="utf-8"?>
<a:theme xmlns:a="http://schemas.openxmlformats.org/drawingml/2006/main" name="Segment">
  <a:themeElements>
    <a:clrScheme name="Segmen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TM02900771[[fn=Segment]]</Template>
  <TotalTime>0</TotalTime>
  <Words>1915</Words>
  <Application>Microsoft Office PowerPoint</Application>
  <PresentationFormat>Breitbild</PresentationFormat>
  <Paragraphs>240</Paragraphs>
  <Slides>33</Slides>
  <Notes>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33</vt:i4>
      </vt:variant>
    </vt:vector>
  </HeadingPairs>
  <TitlesOfParts>
    <vt:vector size="44" baseType="lpstr">
      <vt:lpstr>Arial</vt:lpstr>
      <vt:lpstr>Calibri</vt:lpstr>
      <vt:lpstr>Calibri Light</vt:lpstr>
      <vt:lpstr>Century Gothic</vt:lpstr>
      <vt:lpstr>Comic Sans MS</vt:lpstr>
      <vt:lpstr>Kristen ITC</vt:lpstr>
      <vt:lpstr>Symbol</vt:lpstr>
      <vt:lpstr>Times New Roman</vt:lpstr>
      <vt:lpstr>Wingdings</vt:lpstr>
      <vt:lpstr>Wingdings 3</vt:lpstr>
      <vt:lpstr>Segment</vt:lpstr>
      <vt:lpstr>PowerPoint-Präsentation</vt:lpstr>
      <vt:lpstr>PowerPoint-Präsentation</vt:lpstr>
      <vt:lpstr>Inhalte des Bep (siehe auch Konzeption)</vt:lpstr>
      <vt:lpstr>PowerPoint-Präsentation</vt:lpstr>
      <vt:lpstr>PowerPoint-Präsentation</vt:lpstr>
      <vt:lpstr>PowerPoint-Präsentation</vt:lpstr>
      <vt:lpstr>2. Religonspädagogisches Konzept</vt:lpstr>
      <vt:lpstr>Die Welt erfahren…</vt:lpstr>
      <vt:lpstr>3. Emotionalität, soziale Beziehungen und Konflikte</vt:lpstr>
      <vt:lpstr>Emotionalität und soziale Beziehungen </vt:lpstr>
      <vt:lpstr>Konflikte </vt:lpstr>
      <vt:lpstr>4. Sprache und literacy</vt:lpstr>
      <vt:lpstr>PowerPoint-Präsentation</vt:lpstr>
      <vt:lpstr>PowerPoint-Präsentation</vt:lpstr>
      <vt:lpstr>Was ist der Deutsch Vorkurs?</vt:lpstr>
      <vt:lpstr>5. Informations- kommunikatiosntechnik, Medien</vt:lpstr>
      <vt:lpstr>PowerPoint-Präsentation</vt:lpstr>
      <vt:lpstr>6. Mathematik …ist überall </vt:lpstr>
      <vt:lpstr>PowerPoint-Präsentation</vt:lpstr>
      <vt:lpstr>7. Naturwissenschaften und Technik</vt:lpstr>
      <vt:lpstr>PowerPoint-Präsentation</vt:lpstr>
      <vt:lpstr> 9. Ästhetik, Kunst und Kultur Künstlerisch aktive Kinder Ästhetische Bildung und Erziehung hat immer auch mit Kunst und Kultur zu tun –  sie durchdringen sich gegenseitig </vt:lpstr>
      <vt:lpstr>„ALS KIND IST JEDER EIN KÜNSTLER, DIE SCHWIERIGKEIT BESTEHT DARIN,   ALS ERWACHSENER EINER ZU BLEIBEN“ </vt:lpstr>
      <vt:lpstr>Ziele: </vt:lpstr>
      <vt:lpstr>PowerPoint-Präsentation</vt:lpstr>
      <vt:lpstr>10. Musik</vt:lpstr>
      <vt:lpstr>W o h l b e f i n d e n – soziale Kompetenz</vt:lpstr>
      <vt:lpstr>Sprachkompetenz     Körperbewusstsein            </vt:lpstr>
      <vt:lpstr>11. Bewegung, Rhythmik, Tanz und Sport</vt:lpstr>
      <vt:lpstr>ZIELE: </vt:lpstr>
      <vt:lpstr>12. Gesundheit </vt:lpstr>
      <vt:lpstr>PowerPoint-Präsentation</vt:lpstr>
      <vt:lpstr>PowerPoint-Präsentation</vt:lpstr>
    </vt:vector>
  </TitlesOfParts>
  <Company>Bistum Augsburg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BEP – Bayrischer Bildungs- und erziehungsplan</dc:title>
  <dc:creator>Wohllaib Jasmin</dc:creator>
  <cp:lastModifiedBy>Wohllaib Jasmin</cp:lastModifiedBy>
  <cp:revision>37</cp:revision>
  <dcterms:created xsi:type="dcterms:W3CDTF">2025-01-29T12:39:59Z</dcterms:created>
  <dcterms:modified xsi:type="dcterms:W3CDTF">2025-02-17T11:42:27Z</dcterms:modified>
</cp:coreProperties>
</file>